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E_C5CFAABD.xml" ContentType="application/vnd.ms-powerpoint.comments+xml"/>
  <Override PartName="/ppt/notesSlides/notesSlide5.xml" ContentType="application/vnd.openxmlformats-officedocument.presentationml.notesSlide+xml"/>
  <Override PartName="/ppt/comments/modernComment_111_5C552C72.xml" ContentType="application/vnd.ms-powerpoint.comments+xml"/>
  <Override PartName="/ppt/notesSlides/notesSlide6.xml" ContentType="application/vnd.openxmlformats-officedocument.presentationml.notesSlide+xml"/>
  <Override PartName="/ppt/comments/modernComment_11B_A678F0E7.xml" ContentType="application/vnd.ms-powerpoint.comments+xml"/>
  <Override PartName="/ppt/notesSlides/notesSlide7.xml" ContentType="application/vnd.openxmlformats-officedocument.presentationml.notesSlide+xml"/>
  <Override PartName="/ppt/comments/modernComment_112_5F430761.xml" ContentType="application/vnd.ms-powerpoint.comments+xml"/>
  <Override PartName="/ppt/notesSlides/notesSlide8.xml" ContentType="application/vnd.openxmlformats-officedocument.presentationml.notesSlide+xml"/>
  <Override PartName="/ppt/comments/modernComment_103_0.xml" ContentType="application/vnd.ms-powerpoint.comments+xml"/>
  <Override PartName="/ppt/notesSlides/notesSlide9.xml" ContentType="application/vnd.openxmlformats-officedocument.presentationml.notesSlide+xml"/>
  <Override PartName="/ppt/comments/modernComment_10D_C83D2E2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9_D82BBE58.xml" ContentType="application/vnd.ms-powerpoint.comments+xml"/>
  <Override PartName="/ppt/notesSlides/notesSlide12.xml" ContentType="application/vnd.openxmlformats-officedocument.presentationml.notesSlide+xml"/>
  <Override PartName="/ppt/comments/modernComment_115_E607FC27.xml" ContentType="application/vnd.ms-powerpoint.comments+xml"/>
  <Override PartName="/ppt/notesSlides/notesSlide13.xml" ContentType="application/vnd.openxmlformats-officedocument.presentationml.notesSlide+xml"/>
  <Override PartName="/ppt/comments/modernComment_117_D7D15D0F.xml" ContentType="application/vnd.ms-powerpoint.comments+xml"/>
  <Override PartName="/ppt/notesSlides/notesSlide14.xml" ContentType="application/vnd.openxmlformats-officedocument.presentationml.notesSlide+xml"/>
  <Override PartName="/ppt/comments/modernComment_118_4C89BDE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C_E55649F6.xml" ContentType="application/vnd.ms-powerpoint.comment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256" r:id="rId5"/>
    <p:sldId id="257" r:id="rId6"/>
    <p:sldId id="271" r:id="rId7"/>
    <p:sldId id="286" r:id="rId8"/>
    <p:sldId id="273" r:id="rId9"/>
    <p:sldId id="283" r:id="rId10"/>
    <p:sldId id="274" r:id="rId11"/>
    <p:sldId id="259" r:id="rId12"/>
    <p:sldId id="269" r:id="rId13"/>
    <p:sldId id="276" r:id="rId14"/>
    <p:sldId id="281" r:id="rId15"/>
    <p:sldId id="277" r:id="rId16"/>
    <p:sldId id="279" r:id="rId17"/>
    <p:sldId id="280" r:id="rId18"/>
    <p:sldId id="266" r:id="rId19"/>
    <p:sldId id="268" r:id="rId20"/>
    <p:sldId id="267" r:id="rId21"/>
  </p:sldIdLst>
  <p:sldSz cx="14630400" cy="8229600"/>
  <p:notesSz cx="8229600" cy="14630400"/>
  <p:embeddedFontLst>
    <p:embeddedFont>
      <p:font typeface="Bebas Neue" panose="020B0606020202050201" pitchFamily="34" charset="0"/>
      <p:regular r:id="rId23"/>
    </p:embeddedFont>
    <p:embeddedFont>
      <p:font typeface="Cambria" panose="02040503050406030204" pitchFamily="18" charset="0"/>
      <p:regular r:id="rId24"/>
      <p:bold r:id="rId25"/>
      <p:italic r:id="rId26"/>
      <p:boldItalic r:id="rId27"/>
    </p:embeddedFont>
    <p:embeddedFont>
      <p:font typeface="Poppins Light" panose="00000400000000000000" pitchFamily="2" charset="0"/>
      <p:regular r:id="rId28"/>
      <p:bold r:id="rId29"/>
      <p:italic r:id="rId30"/>
      <p:boldItalic r:id="rId31"/>
    </p:embeddedFont>
    <p:embeddedFont>
      <p:font typeface="Roboto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0" roundtripDataSignature="AMtx7mg8CPb2vE/Kw06WsDYji9B+KZD6C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969C12-8D0F-F57D-F09A-66CC61492E9C}" name="Claire Curtis" initials="CC" userId="S::c.curtis@turinghouseschool.org.uk::5c6609bf-52ff-4d72-ac41-26ebec72bdaa" providerId="AD"/>
  <p188:author id="{8F88C31C-750F-E032-D92A-63D4A6717F8A}" name="Molly Riglin" initials="MR" userId="S::m.riglin@turinghouseschool.org.uk::bdaae875-29ce-4705-9449-7d6ee7b43dfc" providerId="AD"/>
  <p188:author id="{51D01E85-E56C-869C-1518-BCE7629F0FCE}" name="Martin O'Sullivan" initials="" userId="S::M.OSULLIVAN@turinghouseschool.org.uk::a572b9df-5985-415f-9c85-15b49ec85ecd" providerId="AD"/>
  <p188:author id="{448A7BAB-CE72-704A-B14F-47EA3F443366}" name="Louise Harper" initials="LH" userId="S::l.harper@turinghouseschool.org.uk::60154684-b78b-47be-88b0-90f5bff1c86e" providerId="AD"/>
  <p188:author id="{0739FEF3-057D-DAD6-51A8-F53BAAD6800C}" name="Ellen Collins" initials="" userId="S::e.collins@turinghouseschool.org.uk::b1eba9ce-4ea7-45a2-84b6-a9e0de54843b" providerId="AD"/>
  <p188:author id="{A9B1B4F5-5086-98E1-CF76-32813DB583EB}" name="Niall Quigley" initials="" userId="S::n.quigley@turinghouseschool.org.uk::db1dd34e-a7d4-4b10-a05e-ff7a4bf929b8" providerId="AD"/>
  <p188:author id="{565EBCF9-D34A-90AC-9786-AF1C29E28825}" name="Martin O'Sullivan" initials="MO" userId="S::m.osullivan@turinghouseschool.org.uk::a572b9df-5985-415f-9c85-15b49ec85e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1"/>
    <a:srgbClr val="E1E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BEF4F-F247-40FD-00A3-9C2FA952358A}" v="5" dt="2025-06-09T08:35:51.009"/>
    <p1510:client id="{6D8CAB17-026A-4CE4-BF02-2CF3934DCF2E}" v="123" dt="2025-06-09T08:47:53.976"/>
    <p1510:client id="{8F1BE453-420C-C55B-77E5-3787CDC7B9AE}" v="4" dt="2025-06-09T06:27:01.951"/>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1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46"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EFBF5D1-5CFC-47FC-BF69-A120C1C4D91B}" authorId="{A9B1B4F5-5086-98E1-CF76-32813DB583EB}" created="2025-06-05T07:27:01.198" startDate="2025-06-05T07:27:01.198" dueDate="2025-06-05T07:27:01.198" assignedTo="{51D01E85-E56C-869C-1518-BCE7629F0FCE}" title="@Martin O'Sullivan This green is pretty hideous. I know it relates to Yonder though.">
    <pc:sldMkLst xmlns:pc="http://schemas.microsoft.com/office/powerpoint/2013/main/command">
      <pc:docMk/>
      <pc:sldMk cId="0" sldId="256"/>
    </pc:sldMkLst>
    <p188:replyLst>
      <p188:reply id="{DACCB50E-D8C5-421E-8568-C07A9F5C31A2}" authorId="{565EBCF9-D34A-90AC-9786-AF1C29E28825}" created="2025-06-05T07:40:26.415">
        <p188:txBody>
          <a:bodyPr/>
          <a:lstStyle/>
          <a:p>
            <a:r>
              <a:rPr lang="en-US"/>
              <a:t>sick green - its horrid </a:t>
            </a:r>
          </a:p>
        </p188:txBody>
      </p188:reply>
    </p188:replyLst>
    <p188:txBody>
      <a:bodyPr/>
      <a:lstStyle/>
      <a:p>
        <a:r>
          <a:rPr lang="en-US"/>
          <a:t>[@Martin O'Sullivan] This green is pretty hideous. I know it relates to Yonder though.</a:t>
        </a:r>
      </a:p>
    </p188:txBody>
    <p188:extLst>
      <p:ext xmlns:p="http://schemas.openxmlformats.org/presentationml/2006/main" uri="{5BB2D875-25FF-4072-B9AC-8F64D62656EB}">
        <p228:taskDetails xmlns:p228="http://schemas.microsoft.com/office/powerpoint/2022/08/main">
          <p228:history>
            <p228:event time="2025-06-05T07:27:01.198" id="{24BBD963-AF98-4B9F-B340-1A948628E774}">
              <p228:atrbtn authorId="{A9B1B4F5-5086-98E1-CF76-32813DB583EB}"/>
              <p228:anchr>
                <p228:comment id="{FEFBF5D1-5CFC-47FC-BF69-A120C1C4D91B}"/>
              </p228:anchr>
              <p228:add/>
            </p228:event>
            <p228:event time="2025-06-05T07:27:01.198" id="{53E8C8D1-740E-4D6F-91AA-8FE3F9F2C989}">
              <p228:atrbtn authorId="{A9B1B4F5-5086-98E1-CF76-32813DB583EB}"/>
              <p228:anchr>
                <p228:comment id="{FEFBF5D1-5CFC-47FC-BF69-A120C1C4D91B}"/>
              </p228:anchr>
              <p228:asgn authorId="{51D01E85-E56C-869C-1518-BCE7629F0FCE}"/>
            </p228:event>
            <p228:event time="2025-06-05T07:27:01.198" id="{99A18096-2C8C-49C1-9B82-DA1AFE1065E0}">
              <p228:atrbtn authorId="{A9B1B4F5-5086-98E1-CF76-32813DB583EB}"/>
              <p228:anchr>
                <p228:comment id="{FEFBF5D1-5CFC-47FC-BF69-A120C1C4D91B}"/>
              </p228:anchr>
              <p228:title val="@Martin O'Sullivan This green is pretty hideous. I know it relates to Yonder though."/>
            </p228:event>
            <p228:event time="2025-06-05T07:27:01.198" id="{DD94961E-B019-4535-9A54-BC6CE0AA100F}">
              <p228:atrbtn authorId="{A9B1B4F5-5086-98E1-CF76-32813DB583EB}"/>
              <p228:anchr>
                <p228:comment id="{FEFBF5D1-5CFC-47FC-BF69-A120C1C4D91B}"/>
              </p228:anchr>
              <p228:date stDt="2025-06-05T07:27:01.198" endDt="2025-06-05T07:27:01.198"/>
            </p228:event>
          </p228:history>
        </p228:taskDetails>
      </p:ext>
    </p188:extLst>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4D56C9C6-0445-4F2A-BD51-00376F60F080}" authorId="{565EBCF9-D34A-90AC-9786-AF1C29E28825}" created="2025-06-04T16:31:19.597" startDate="2025-06-05T06:33:59.123" dueDate="2025-06-05T06:33:59.123" assignedTo="{0739FEF3-057D-DAD6-51A8-F53BAAD6800C}" title="@Ellen Collins">
    <ac:deMkLst xmlns:ac="http://schemas.microsoft.com/office/drawing/2013/main/command">
      <pc:docMk xmlns:pc="http://schemas.microsoft.com/office/powerpoint/2013/main/command"/>
      <pc:sldMk xmlns:pc="http://schemas.microsoft.com/office/powerpoint/2013/main/command" cId="0" sldId="259"/>
      <ac:spMk id="4" creationId="{47FC557E-EAB1-827C-7FC1-9BDC1EE30DE0}"/>
    </ac:deMkLst>
    <p188:replyLst>
      <p188:reply id="{F18252D6-25DF-47F8-97CE-E17783FD470F}" authorId="{565EBCF9-D34A-90AC-9786-AF1C29E28825}" created="2025-06-05T06:33:59.123">
        <p188:txBody>
          <a:bodyPr/>
          <a:lstStyle/>
          <a:p>
            <a:r>
              <a:rPr lang="en-US"/>
              <a:t>[@Ellen Collins] </a:t>
            </a:r>
          </a:p>
        </p188:txBody>
      </p188:reply>
    </p188:replyLst>
    <p188:txBody>
      <a:bodyPr/>
      <a:lstStyle/>
      <a:p>
        <a:r>
          <a:rPr lang="en-GB"/>
          <a:t>Or do the office witness them putting it intp their pouches - lesson 2 arrivals??</a:t>
        </a:r>
      </a:p>
    </p188:txBody>
    <p188:extLst>
      <p:ext xmlns:p="http://schemas.openxmlformats.org/presentationml/2006/main" uri="{5BB2D875-25FF-4072-B9AC-8F64D62656EB}">
        <p228:taskDetails xmlns:p228="http://schemas.microsoft.com/office/powerpoint/2022/08/main">
          <p228:history>
            <p228:event time="2025-06-05T06:33:59.123" id="{A1C6DB6D-E831-42B1-B4C9-088FD552BED7}">
              <p228:atrbtn authorId="{565EBCF9-D34A-90AC-9786-AF1C29E28825}"/>
              <p228:anchr>
                <p228:comment id="{F18252D6-25DF-47F8-97CE-E17783FD470F}"/>
              </p228:anchr>
              <p228:add/>
            </p228:event>
            <p228:event time="2025-06-05T06:33:59.123" id="{79B53889-7D20-4D98-897E-F1D3E3AE3383}">
              <p228:atrbtn authorId="{565EBCF9-D34A-90AC-9786-AF1C29E28825}"/>
              <p228:anchr>
                <p228:comment id="{F18252D6-25DF-47F8-97CE-E17783FD470F}"/>
              </p228:anchr>
              <p228:asgn authorId="{0739FEF3-057D-DAD6-51A8-F53BAAD6800C}"/>
            </p228:event>
            <p228:event time="2025-06-05T06:33:59.123" id="{3AE6D526-9924-40D4-8DA4-3E8BA8B68A0A}">
              <p228:atrbtn authorId="{565EBCF9-D34A-90AC-9786-AF1C29E28825}"/>
              <p228:anchr>
                <p228:comment id="{F18252D6-25DF-47F8-97CE-E17783FD470F}"/>
              </p228:anchr>
              <p228:date stDt="2025-06-05T06:33:59.123" endDt="2025-06-05T06:33:59.123"/>
            </p228:event>
            <p228:event time="2025-06-05T06:33:59.123" id="{3E56EE71-0F23-42C8-A066-598A981DB158}">
              <p228:atrbtn authorId="{565EBCF9-D34A-90AC-9786-AF1C29E28825}"/>
              <p228:anchr>
                <p228:comment id="{F18252D6-25DF-47F8-97CE-E17783FD470F}"/>
              </p228:anchr>
              <p228:title val="@Ellen Collins"/>
            </p228:event>
          </p228:history>
        </p228:taskDetails>
      </p:ext>
    </p188:extLst>
  </p188:cm>
</p188:cmLst>
</file>

<file path=ppt/comments/modernComment_10C_E55649F6.xml><?xml version="1.0" encoding="utf-8"?>
<p188:cmLst xmlns:a="http://schemas.openxmlformats.org/drawingml/2006/main" xmlns:r="http://schemas.openxmlformats.org/officeDocument/2006/relationships" xmlns:p188="http://schemas.microsoft.com/office/powerpoint/2018/8/main">
  <p188:cm id="{93C2B483-321E-44D4-9117-F5B4C5D438C6}" authorId="{0739FEF3-057D-DAD6-51A8-F53BAAD6800C}" created="2025-06-05T06:35:11.619" startDate="2025-06-05T06:44:08.275" dueDate="2025-06-05T06:44:08.275" assignedTo="{0739FEF3-057D-DAD6-51A8-F53BAAD6800C}" title="@Ellen Collins yep three tiers">
    <ac:txMkLst xmlns:ac="http://schemas.microsoft.com/office/drawing/2013/main/command">
      <pc:docMk xmlns:pc="http://schemas.microsoft.com/office/powerpoint/2013/main/command"/>
      <pc:sldMk xmlns:pc="http://schemas.microsoft.com/office/powerpoint/2013/main/command" cId="3847637494" sldId="268"/>
      <ac:spMk id="9" creationId="{5107B57D-9099-79CC-2B7B-534C1BE6C671}"/>
      <ac:txMk cp="605" len="167">
        <ac:context len="884" hash="1549463791"/>
      </ac:txMk>
    </ac:txMkLst>
    <p188:pos x="3055716" y="4340506"/>
    <p188:replyLst>
      <p188:reply id="{ACFF8695-C1B6-43CF-BA8E-44B228522EC5}" authorId="{565EBCF9-D34A-90AC-9786-AF1C29E28825}" created="2025-06-05T06:44:08.275">
        <p188:txBody>
          <a:bodyPr/>
          <a:lstStyle/>
          <a:p>
            <a:r>
              <a:rPr lang="en-US"/>
              <a:t>[@Ellen Collins] yep three tiers </a:t>
            </a:r>
          </a:p>
        </p188:txBody>
      </p188:reply>
    </p188:replyLst>
    <p188:txBody>
      <a:bodyPr/>
      <a:lstStyle/>
      <a:p>
        <a:r>
          <a:rPr lang="en-US"/>
          <a:t>Will there be an escalation if this happens multiple times?</a:t>
        </a:r>
      </a:p>
    </p188:txBody>
    <p188:extLst>
      <p:ext xmlns:p="http://schemas.openxmlformats.org/presentationml/2006/main" uri="{5BB2D875-25FF-4072-B9AC-8F64D62656EB}">
        <p228:taskDetails xmlns:p228="http://schemas.microsoft.com/office/powerpoint/2022/08/main">
          <p228:history>
            <p228:event time="2025-06-05T06:44:08.275" id="{FFE0B1E3-E09B-4546-A49D-B52D5AEDF0DB}">
              <p228:atrbtn authorId="{565EBCF9-D34A-90AC-9786-AF1C29E28825}"/>
              <p228:anchr>
                <p228:comment id="{ACFF8695-C1B6-43CF-BA8E-44B228522EC5}"/>
              </p228:anchr>
              <p228:add/>
            </p228:event>
            <p228:event time="2025-06-05T06:44:08.275" id="{8D8F1848-534F-462D-B1A9-F902EF2D9CF4}">
              <p228:atrbtn authorId="{565EBCF9-D34A-90AC-9786-AF1C29E28825}"/>
              <p228:anchr>
                <p228:comment id="{ACFF8695-C1B6-43CF-BA8E-44B228522EC5}"/>
              </p228:anchr>
              <p228:asgn authorId="{0739FEF3-057D-DAD6-51A8-F53BAAD6800C}"/>
            </p228:event>
            <p228:event time="2025-06-05T06:44:08.275" id="{9F39ADF7-2C0D-416A-80BE-DDD69FDE6A6D}">
              <p228:atrbtn authorId="{565EBCF9-D34A-90AC-9786-AF1C29E28825}"/>
              <p228:anchr>
                <p228:comment id="{ACFF8695-C1B6-43CF-BA8E-44B228522EC5}"/>
              </p228:anchr>
              <p228:date stDt="2025-06-05T06:44:08.275" endDt="2025-06-05T06:44:08.275"/>
            </p228:event>
            <p228:event time="2025-06-05T06:44:08.275" id="{0345EE96-1862-4617-9132-02F43C210266}">
              <p228:atrbtn authorId="{565EBCF9-D34A-90AC-9786-AF1C29E28825}"/>
              <p228:anchr>
                <p228:comment id="{ACFF8695-C1B6-43CF-BA8E-44B228522EC5}"/>
              </p228:anchr>
              <p228:title val="@Ellen Collins yep three tiers"/>
            </p228:event>
          </p228:history>
        </p228:taskDetails>
      </p:ext>
    </p188:extLst>
  </p188:cm>
</p188:cmLst>
</file>

<file path=ppt/comments/modernComment_10D_C83D2E28.xml><?xml version="1.0" encoding="utf-8"?>
<p188:cmLst xmlns:a="http://schemas.openxmlformats.org/drawingml/2006/main" xmlns:r="http://schemas.openxmlformats.org/officeDocument/2006/relationships" xmlns:p188="http://schemas.microsoft.com/office/powerpoint/2018/8/main">
  <p188:cm id="{3AFF2927-2280-484F-BD2B-8F08F39605AD}" authorId="{1B969C12-8D0F-F57D-F09A-66CC61492E9C}" created="2025-06-04T16:31:08.793">
    <pc:sldMkLst xmlns:pc="http://schemas.microsoft.com/office/powerpoint/2013/main/command">
      <pc:docMk/>
      <pc:sldMk cId="3359452712" sldId="269"/>
    </pc:sldMkLst>
    <p188:replyLst>
      <p188:reply id="{06FC4E06-AA2B-4FFF-819C-1CFBF6636240}" authorId="{565EBCF9-D34A-90AC-9786-AF1C29E28825}" created="2025-06-05T06:50:16.127">
        <p188:txBody>
          <a:bodyPr/>
          <a:lstStyle/>
          <a:p>
            <a:r>
              <a:rPr lang="en-US"/>
              <a:t>done, but lets look at it - no decisions on it yet. </a:t>
            </a:r>
          </a:p>
        </p188:txBody>
      </p188:reply>
    </p188:replyLst>
    <p188:txBody>
      <a:bodyPr/>
      <a:lstStyle/>
      <a:p>
        <a:r>
          <a:rPr lang="en-US"/>
          <a:t>[@Martin O'Sullivan] could I request that the magnets not go directly outside of the Sixth Form study room? I'm thinking around exam times when we might be using the space for exams/students revising, the noise coming from the rushing herd of students desperate to unlock their phones could be quite disruptive.</a:t>
        </a:r>
      </a:p>
    </p188:txBody>
    <p188:extLst>
      <p:ext xmlns:p="http://schemas.openxmlformats.org/presentationml/2006/main" uri="{57CB4572-C831-44C2-8A1C-0ADB6CCDFE69}">
        <p223:reactions xmlns:p223="http://schemas.microsoft.com/office/powerpoint/2022/03/main">
          <p223:rxn type="👍">
            <p223:instance time="2025-06-04T16:33:09.106" authorId="{565EBCF9-D34A-90AC-9786-AF1C29E28825}"/>
          </p223:rxn>
        </p223:reactions>
      </p:ext>
    </p188:extLst>
  </p188:cm>
</p188:cmLst>
</file>

<file path=ppt/comments/modernComment_111_5C552C72.xml><?xml version="1.0" encoding="utf-8"?>
<p188:cmLst xmlns:a="http://schemas.openxmlformats.org/drawingml/2006/main" xmlns:r="http://schemas.openxmlformats.org/officeDocument/2006/relationships" xmlns:p188="http://schemas.microsoft.com/office/powerpoint/2018/8/main">
  <p188:cm id="{1D0B3DE8-EB69-4238-A1B8-6E4DA9C0465C}" authorId="{8F88C31C-750F-E032-D92A-63D4A6717F8A}" created="2025-06-04T15:54:43.728">
    <pc:sldMkLst xmlns:pc="http://schemas.microsoft.com/office/powerpoint/2013/main/command">
      <pc:docMk/>
      <pc:sldMk cId="1549085810" sldId="273"/>
    </pc:sldMkLst>
    <p188:replyLst>
      <p188:reply id="{38C18568-8477-46BD-AAE8-3BE65D8DCEF6}" authorId="{8F88C31C-750F-E032-D92A-63D4A6717F8A}" created="2025-06-04T15:54:59.729">
        <p188:txBody>
          <a:bodyPr/>
          <a:lstStyle/>
          <a:p>
            <a:r>
              <a:rPr lang="en-US"/>
              <a:t>[@Martin O'Sullivan] </a:t>
            </a:r>
          </a:p>
        </p188:txBody>
      </p188:reply>
      <p188:reply id="{9D65D4FA-BF73-410D-81F5-1376A1136AA0}" authorId="{565EBCF9-D34A-90AC-9786-AF1C29E28825}" created="2025-06-04T16:21:44.389">
        <p188:txBody>
          <a:bodyPr/>
          <a:lstStyle/>
          <a:p>
            <a:r>
              <a:rPr lang="en-GB"/>
              <a:t>[@Molly Riglin] don’t change all the text boxes to green</a:t>
            </a:r>
          </a:p>
        </p188:txBody>
      </p188:reply>
      <p188:reply id="{EAE55B18-7C03-4F1A-8AF3-70157C769B5A}" authorId="{448A7BAB-CE72-704A-B14F-47EA3F443366}" created="2025-06-05T06:29:19.552">
        <p188:txBody>
          <a:bodyPr/>
          <a:lstStyle/>
          <a:p>
            <a:r>
              <a:rPr lang="en-GB"/>
              <a:t>That was me, sorry, was trying to see if we could make it more neurodiverse friendly, not good to have black on white in presentations</a:t>
            </a:r>
          </a:p>
        </p188:txBody>
      </p188:reply>
      <p188:reply id="{1FFF1C48-14CF-460B-A4D8-F36A77C7762B}" authorId="{565EBCF9-D34A-90AC-9786-AF1C29E28825}" created="2025-06-05T06:33:21.480">
        <p188:txBody>
          <a:bodyPr/>
          <a:lstStyle/>
          <a:p>
            <a:r>
              <a:rPr lang="en-US"/>
              <a:t>[@Molly Riglin] apologies - i thought you were the colour queen. [@Louise Harper] i just don't like the vomit green :)</a:t>
            </a:r>
          </a:p>
        </p188:txBody>
      </p188:reply>
      <p188:reply id="{03F6747B-BE67-4763-B19D-F592C0D85F41}" authorId="{448A7BAB-CE72-704A-B14F-47EA3F443366}" created="2025-06-05T06:40:05.740">
        <p188:txBody>
          <a:bodyPr/>
          <a:lstStyle/>
          <a:p>
            <a:r>
              <a:rPr lang="en-US"/>
              <a:t>haha :-D I just matched the colour on slide 1. I will go for a neutral colour instead then if that is OK - I'll do a couple and see what you think</a:t>
            </a:r>
          </a:p>
        </p188:txBody>
      </p188:reply>
      <p188:reply id="{E88B10CD-E569-4045-B602-46F361449589}" authorId="{565EBCF9-D34A-90AC-9786-AF1C29E28825}" created="2025-06-05T08:05:32.455">
        <p188:txBody>
          <a:bodyPr/>
          <a:lstStyle/>
          <a:p>
            <a:r>
              <a:rPr lang="en-GB"/>
              <a:t>[@Louise Harper] the yellow is nice - go for it [@Louise Harper] </a:t>
            </a:r>
          </a:p>
        </p188:txBody>
        <p188:extLst>
          <p:ext xmlns:p="http://schemas.openxmlformats.org/presentationml/2006/main" uri="{57CB4572-C831-44C2-8A1C-0ADB6CCDFE69}">
            <p223:reactions xmlns:p223="http://schemas.microsoft.com/office/powerpoint/2022/03/main">
              <p223:rxn type="👍">
                <p223:instance time="2025-06-05T08:19:16.160" authorId="{448A7BAB-CE72-704A-B14F-47EA3F443366}"/>
              </p223:rxn>
            </p223:reactions>
          </p:ext>
        </p188:extLst>
      </p188:reply>
    </p188:replyLst>
    <p188:txBody>
      <a:bodyPr/>
      <a:lstStyle/>
      <a:p>
        <a:r>
          <a:rPr lang="en-US"/>
          <a:t>Here you discuss Yondr pouches without showing what they are so I have added some pictures in below incase of use..?</a:t>
        </a:r>
      </a:p>
    </p188:txBody>
  </p188:cm>
  <p188:cm id="{0303E53C-CABF-4CAA-995F-C3B849218610}" authorId="{1B969C12-8D0F-F57D-F09A-66CC61492E9C}" created="2025-06-04T16:24:35.794">
    <ac:txMkLst xmlns:ac="http://schemas.microsoft.com/office/drawing/2013/main/command">
      <pc:docMk xmlns:pc="http://schemas.microsoft.com/office/powerpoint/2013/main/command"/>
      <pc:sldMk xmlns:pc="http://schemas.microsoft.com/office/powerpoint/2013/main/command" cId="1549085810" sldId="273"/>
      <ac:spMk id="2" creationId="{12D869CE-B0D6-07AC-3134-EC0114DA2DB0}"/>
      <ac:txMk cp="760" len="123">
        <ac:context len="887" hash="4099523329"/>
      </ac:txMk>
    </ac:txMkLst>
    <p188:pos x="1795749" y="4516915"/>
    <p188:replyLst>
      <p188:reply id="{4507352B-6037-4391-9901-76CE8BCB0F48}" authorId="{565EBCF9-D34A-90AC-9786-AF1C29E28825}" created="2025-06-04T16:24:58.069">
        <p188:txBody>
          <a:bodyPr/>
          <a:lstStyle/>
          <a:p>
            <a:r>
              <a:rPr lang="en-GB"/>
              <a:t>Comes up later </a:t>
            </a:r>
          </a:p>
        </p188:txBody>
        <p188:extLst>
          <p:ext xmlns:p="http://schemas.openxmlformats.org/presentationml/2006/main" uri="{57CB4572-C831-44C2-8A1C-0ADB6CCDFE69}">
            <p223:reactions xmlns:p223="http://schemas.microsoft.com/office/powerpoint/2022/03/main">
              <p223:rxn type="👍">
                <p223:instance time="2025-06-04T16:25:26.031" authorId="{1B969C12-8D0F-F57D-F09A-66CC61492E9C}"/>
              </p223:rxn>
            </p223:reactions>
          </p:ext>
        </p188:extLst>
      </p188:reply>
    </p188:replyLst>
    <p188:txBody>
      <a:bodyPr/>
      <a:lstStyle/>
      <a:p>
        <a:r>
          <a:rPr lang="en-US"/>
          <a:t>Should we state here how long the confiscation will be for? Will is still be until the end of the day? It feels like it should be more than what we currently have as the level of defiance is more extreme.</a:t>
        </a:r>
      </a:p>
    </p188:txBody>
  </p188:cm>
</p188:cmLst>
</file>

<file path=ppt/comments/modernComment_112_5F430761.xml><?xml version="1.0" encoding="utf-8"?>
<p188:cmLst xmlns:a="http://schemas.openxmlformats.org/drawingml/2006/main" xmlns:r="http://schemas.openxmlformats.org/officeDocument/2006/relationships" xmlns:p188="http://schemas.microsoft.com/office/powerpoint/2018/8/main">
  <p188:cm id="{65E8B6E7-299E-40D7-980F-40C545A72458}" authorId="{A9B1B4F5-5086-98E1-CF76-32813DB583EB}" created="2025-06-05T07:23:55.316" startDate="2025-06-05T07:23:55.316" dueDate="2025-06-05T07:23:55.316" assignedTo="{51D01E85-E56C-869C-1518-BCE7629F0FCE}" title="@Martin O'Sullivan should we also mention Sport/ PE fixtures/ clubs here?">
    <ac:txMkLst xmlns:ac="http://schemas.microsoft.com/office/drawing/2013/main/command">
      <pc:docMk xmlns:pc="http://schemas.microsoft.com/office/powerpoint/2013/main/command"/>
      <pc:sldMk xmlns:pc="http://schemas.microsoft.com/office/powerpoint/2013/main/command" cId="1598228321" sldId="274"/>
      <ac:spMk id="10" creationId="{1A8EE6F6-EB6C-BD8F-D36E-5688FA6705F0}"/>
      <ac:txMk cp="438" len="39">
        <ac:context len="976" hash="1626414603"/>
      </ac:txMk>
    </ac:txMkLst>
    <p188:pos x="5177927" y="2159306"/>
    <p188:replyLst>
      <p188:reply id="{172F597D-7C86-4303-9629-C9CF397AAE3F}" authorId="{565EBCF9-D34A-90AC-9786-AF1C29E28825}" created="2025-06-05T07:41:18.323">
        <p188:txBody>
          <a:bodyPr/>
          <a:lstStyle/>
          <a:p>
            <a:r>
              <a:rPr lang="en-US"/>
              <a:t>done</a:t>
            </a:r>
          </a:p>
        </p188:txBody>
      </p188:reply>
      <p188:reply id="{C2F41772-31BA-4E1A-B955-915A2FBC3909}" authorId="{A9B1B4F5-5086-98E1-CF76-32813DB583EB}" created="2025-06-05T08:10:29.197">
        <p188:txBody>
          <a:bodyPr/>
          <a:lstStyle/>
          <a:p>
            <a:r>
              <a:rPr lang="en-US"/>
              <a:t>Perfect </a:t>
            </a:r>
          </a:p>
        </p188:txBody>
      </p188:reply>
    </p188:replyLst>
    <p188:txBody>
      <a:bodyPr/>
      <a:lstStyle/>
      <a:p>
        <a:r>
          <a:rPr lang="en-US"/>
          <a:t>[@Martin O'Sullivan] should we also mention Sport/ PE fixtures/ clubs here?</a:t>
        </a:r>
      </a:p>
    </p188:txBody>
    <p188:extLst>
      <p:ext xmlns:p="http://schemas.openxmlformats.org/presentationml/2006/main" uri="{5BB2D875-25FF-4072-B9AC-8F64D62656EB}">
        <p228:taskDetails xmlns:p228="http://schemas.microsoft.com/office/powerpoint/2022/08/main">
          <p228:history>
            <p228:event time="2025-06-05T07:23:55.316" id="{D552179A-899A-414E-9DC3-5326CE0B6049}">
              <p228:atrbtn authorId="{A9B1B4F5-5086-98E1-CF76-32813DB583EB}"/>
              <p228:anchr>
                <p228:comment id="{65E8B6E7-299E-40D7-980F-40C545A72458}"/>
              </p228:anchr>
              <p228:add/>
            </p228:event>
            <p228:event time="2025-06-05T07:23:55.316" id="{59A35302-20D1-4B77-9D69-E966C3E9C534}">
              <p228:atrbtn authorId="{A9B1B4F5-5086-98E1-CF76-32813DB583EB}"/>
              <p228:anchr>
                <p228:comment id="{65E8B6E7-299E-40D7-980F-40C545A72458}"/>
              </p228:anchr>
              <p228:asgn authorId="{51D01E85-E56C-869C-1518-BCE7629F0FCE}"/>
            </p228:event>
            <p228:event time="2025-06-05T07:23:55.316" id="{30353395-C6D3-40BD-9314-C8984D9EE808}">
              <p228:atrbtn authorId="{A9B1B4F5-5086-98E1-CF76-32813DB583EB}"/>
              <p228:anchr>
                <p228:comment id="{65E8B6E7-299E-40D7-980F-40C545A72458}"/>
              </p228:anchr>
              <p228:title val="@Martin O'Sullivan should we also mention Sport/ PE fixtures/ clubs here?"/>
            </p228:event>
            <p228:event time="2025-06-05T07:23:55.316" id="{FEB778B0-5A7C-4FE9-B39A-93CEAA1FD7E8}">
              <p228:atrbtn authorId="{A9B1B4F5-5086-98E1-CF76-32813DB583EB}"/>
              <p228:anchr>
                <p228:comment id="{65E8B6E7-299E-40D7-980F-40C545A72458}"/>
              </p228:anchr>
              <p228:date stDt="2025-06-05T07:23:55.316" endDt="2025-06-05T07:23:55.316"/>
            </p228:event>
          </p228:history>
        </p228:taskDetails>
      </p:ext>
    </p188:extLst>
  </p188:cm>
</p188:cmLst>
</file>

<file path=ppt/comments/modernComment_115_E607FC27.xml><?xml version="1.0" encoding="utf-8"?>
<p188:cmLst xmlns:a="http://schemas.openxmlformats.org/drawingml/2006/main" xmlns:r="http://schemas.openxmlformats.org/officeDocument/2006/relationships" xmlns:p188="http://schemas.microsoft.com/office/powerpoint/2018/8/main">
  <p188:cm id="{4C932CC4-8388-4C02-B8FC-D7677D3DC3C1}" authorId="{8F88C31C-750F-E032-D92A-63D4A6717F8A}" created="2025-06-04T15:56:33.748" startDate="2025-06-04T15:56:33.748" dueDate="2025-06-04T15:56:33.748" assignedTo="{51D01E85-E56C-869C-1518-BCE7629F0FCE}" title="@Martin O'Sullivan maybe add in something about Sixth Form here? What can they do/not do with phones?">
    <pc:sldMkLst xmlns:pc="http://schemas.microsoft.com/office/powerpoint/2013/main/command">
      <pc:docMk/>
      <pc:sldMk cId="3859282983" sldId="277"/>
    </pc:sldMkLst>
    <p188:replyLst>
      <p188:reply id="{9AB769B2-D7AB-46D3-852F-96A9E10839BA}" authorId="{1B969C12-8D0F-F57D-F09A-66CC61492E9C}" created="2025-06-04T16:36:28.804">
        <p188:txBody>
          <a:bodyPr/>
          <a:lstStyle/>
          <a:p>
            <a:r>
              <a:rPr lang="en-US"/>
              <a:t>This can simply be a verbal comment that Sixth Form will not be using Yondr but will have their own mobile phone procedures. It doesn't need another bullet point.</a:t>
            </a:r>
          </a:p>
        </p188:txBody>
      </p188:reply>
      <p188:reply id="{BD85CE31-46C3-447A-BC05-9F27F6600D10}" authorId="{565EBCF9-D34A-90AC-9786-AF1C29E28825}" created="2025-06-05T06:49:24.905">
        <p188:txBody>
          <a:bodyPr/>
          <a:lstStyle/>
          <a:p>
            <a:r>
              <a:rPr lang="en-US"/>
              <a:t>agreed, i want to keep them separate so that they support the lower school stuff. </a:t>
            </a:r>
          </a:p>
        </p188:txBody>
      </p188:reply>
    </p188:replyLst>
    <p188:txBody>
      <a:bodyPr/>
      <a:lstStyle/>
      <a:p>
        <a:r>
          <a:rPr lang="en-US"/>
          <a:t>[@Martin O'Sullivan]  maybe add in something about Sixth Form here? What can they do/not do with phones?</a:t>
        </a:r>
      </a:p>
    </p188:txBody>
    <p188:extLst>
      <p:ext xmlns:p="http://schemas.openxmlformats.org/presentationml/2006/main" uri="{5BB2D875-25FF-4072-B9AC-8F64D62656EB}">
        <p228:taskDetails xmlns:p228="http://schemas.microsoft.com/office/powerpoint/2022/08/main">
          <p228:history>
            <p228:event time="2025-06-04T15:56:33.748" id="{A94578D5-32AA-4B8E-BC87-189AC2B423CB}">
              <p228:atrbtn authorId="{8F88C31C-750F-E032-D92A-63D4A6717F8A}"/>
              <p228:anchr>
                <p228:comment id="{4C932CC4-8388-4C02-B8FC-D7677D3DC3C1}"/>
              </p228:anchr>
              <p228:add/>
            </p228:event>
            <p228:event time="2025-06-04T15:56:33.748" id="{D28E7928-7626-482F-8351-58D8B5EF7D52}">
              <p228:atrbtn authorId="{8F88C31C-750F-E032-D92A-63D4A6717F8A}"/>
              <p228:anchr>
                <p228:comment id="{4C932CC4-8388-4C02-B8FC-D7677D3DC3C1}"/>
              </p228:anchr>
              <p228:asgn authorId="{51D01E85-E56C-869C-1518-BCE7629F0FCE}"/>
            </p228:event>
            <p228:event time="2025-06-04T15:56:33.748" id="{F46D9032-A747-414F-8562-31C3F94DD134}">
              <p228:atrbtn authorId="{8F88C31C-750F-E032-D92A-63D4A6717F8A}"/>
              <p228:anchr>
                <p228:comment id="{4C932CC4-8388-4C02-B8FC-D7677D3DC3C1}"/>
              </p228:anchr>
              <p228:title val="@Martin O'Sullivan maybe add in something about Sixth Form here? What can they do/not do with phones?"/>
            </p228:event>
            <p228:event time="2025-06-04T15:56:33.748" id="{84769D4E-DC96-491A-9AAE-6C3D21A2EDA3}">
              <p228:atrbtn authorId="{8F88C31C-750F-E032-D92A-63D4A6717F8A}"/>
              <p228:anchr>
                <p228:comment id="{4C932CC4-8388-4C02-B8FC-D7677D3DC3C1}"/>
              </p228:anchr>
              <p228:date stDt="2025-06-04T15:56:33.748" endDt="2025-06-04T15:56:33.748"/>
            </p228:event>
          </p228:history>
        </p228:taskDetails>
      </p:ext>
    </p188:extLst>
  </p188:cm>
</p188:cmLst>
</file>

<file path=ppt/comments/modernComment_117_D7D15D0F.xml><?xml version="1.0" encoding="utf-8"?>
<p188:cmLst xmlns:a="http://schemas.openxmlformats.org/drawingml/2006/main" xmlns:r="http://schemas.openxmlformats.org/officeDocument/2006/relationships" xmlns:p188="http://schemas.microsoft.com/office/powerpoint/2018/8/main">
  <p188:cm id="{51BF08AD-F1B7-4043-825F-68A03AC173A9}" authorId="{1B969C12-8D0F-F57D-F09A-66CC61492E9C}" created="2025-06-04T16:38:05.667" startDate="2025-06-05T06:48:39.527" dueDate="2025-06-05T06:48:39.527" assignedTo="{A9B1B4F5-5086-98E1-CF76-32813DB583EB}" title="@Niall Quigley this is what needs to be decided, this is OP's sanction @Claire Curtis">
    <ac:txMkLst xmlns:ac="http://schemas.microsoft.com/office/drawing/2013/main/command">
      <pc:docMk xmlns:pc="http://schemas.microsoft.com/office/powerpoint/2013/main/command"/>
      <pc:sldMk xmlns:pc="http://schemas.microsoft.com/office/powerpoint/2013/main/command" cId="3620822287" sldId="279"/>
      <ac:graphicFrameMk id="2" creationId="{273D6428-C0A5-329E-AA26-114DE310C284}"/>
      <ac:tblMk/>
      <ac:tcMk rowId="1939947855" colId="624577147"/>
      <ac:txMk cp="52" len="39">
        <ac:context len="268" hash="3631409270"/>
      </ac:txMk>
    </ac:txMkLst>
    <p188:pos x="14200742" y="3272009"/>
    <p188:replyLst>
      <p188:reply id="{8C3FFBBF-0D9C-421A-8FC7-D1A1626A6673}" authorId="{565EBCF9-D34A-90AC-9786-AF1C29E28825}" created="2025-06-05T06:48:39.527">
        <p188:txBody>
          <a:bodyPr/>
          <a:lstStyle/>
          <a:p>
            <a:r>
              <a:rPr lang="en-US"/>
              <a:t>[@Niall Quigley] this is what needs to be decided, this is OP's sanction [@Claire Curtis] </a:t>
            </a:r>
          </a:p>
        </p188:txBody>
      </p188:reply>
      <p188:reply id="{7CBDDAFA-E685-4993-9992-CB6EAF46F3E4}" authorId="{A9B1B4F5-5086-98E1-CF76-32813DB583EB}" created="2025-06-05T07:01:40.083">
        <p188:txBody>
          <a:bodyPr/>
          <a:lstStyle/>
          <a:p>
            <a:r>
              <a:rPr lang="en-US"/>
              <a:t>[@Martin O'Sullivan] we currently don't have a 2 hour detention. Realistically without putting this on HOYs the only day we could do this is add it onto Wednesday SLT detentions. 
What about an SLT 1 hour and loss of free time for 1 week. They will go to IIR for break and lunch. This makes it less onerous on staff? </a:t>
            </a:r>
          </a:p>
        </p188:txBody>
      </p188:reply>
    </p188:replyLst>
    <p188:txBody>
      <a:bodyPr/>
      <a:lstStyle/>
      <a:p>
        <a:r>
          <a:rPr lang="en-US"/>
          <a:t>[@Martin O'Sullivan] who will be manning this? Daily?</a:t>
        </a:r>
      </a:p>
    </p188:txBody>
    <p188:extLst>
      <p:ext xmlns:p="http://schemas.openxmlformats.org/presentationml/2006/main" uri="{5BB2D875-25FF-4072-B9AC-8F64D62656EB}">
        <p228:taskDetails xmlns:p228="http://schemas.microsoft.com/office/powerpoint/2022/08/main">
          <p228:history>
            <p228:event time="2025-06-05T06:48:39.527" id="{3E1BE27C-4278-42B1-B5D3-56C43F6417EA}">
              <p228:atrbtn authorId="{565EBCF9-D34A-90AC-9786-AF1C29E28825}"/>
              <p228:anchr>
                <p228:comment id="{8C3FFBBF-0D9C-421A-8FC7-D1A1626A6673}"/>
              </p228:anchr>
              <p228:add/>
            </p228:event>
            <p228:event time="2025-06-05T06:48:39.527" id="{07AB2ECA-F99B-42FB-9FBD-9DFFB79AD87D}">
              <p228:atrbtn authorId="{565EBCF9-D34A-90AC-9786-AF1C29E28825}"/>
              <p228:anchr>
                <p228:comment id="{8C3FFBBF-0D9C-421A-8FC7-D1A1626A6673}"/>
              </p228:anchr>
              <p228:asgn authorId="{A9B1B4F5-5086-98E1-CF76-32813DB583EB}"/>
            </p228:event>
            <p228:event time="2025-06-05T06:48:39.527" id="{8A34F8C2-F2FF-45BD-B903-5A6576785ECA}">
              <p228:atrbtn authorId="{565EBCF9-D34A-90AC-9786-AF1C29E28825}"/>
              <p228:anchr>
                <p228:comment id="{8C3FFBBF-0D9C-421A-8FC7-D1A1626A6673}"/>
              </p228:anchr>
              <p228:date stDt="2025-06-05T06:48:39.527" endDt="2025-06-05T06:48:39.527"/>
            </p228:event>
            <p228:event time="2025-06-05T06:48:39.527" id="{5397321C-DDF8-4585-8161-9738796F57BD}">
              <p228:atrbtn authorId="{565EBCF9-D34A-90AC-9786-AF1C29E28825}"/>
              <p228:anchr>
                <p228:comment id="{8C3FFBBF-0D9C-421A-8FC7-D1A1626A6673}"/>
              </p228:anchr>
              <p228:title val="@Niall Quigley this is what needs to be decided, this is OP's sanction @Claire Curtis"/>
            </p228:event>
          </p228:history>
        </p228:taskDetails>
      </p:ext>
    </p188:extLst>
  </p188:cm>
</p188:cmLst>
</file>

<file path=ppt/comments/modernComment_118_4C89BDEE.xml><?xml version="1.0" encoding="utf-8"?>
<p188:cmLst xmlns:a="http://schemas.openxmlformats.org/drawingml/2006/main" xmlns:r="http://schemas.openxmlformats.org/officeDocument/2006/relationships" xmlns:p188="http://schemas.microsoft.com/office/powerpoint/2018/8/main">
  <p188:cm id="{63B40D98-8633-4E7D-A817-F50639E4CCB7}" authorId="{8F88C31C-750F-E032-D92A-63D4A6717F8A}" created="2025-06-04T16:00:58.431">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3176926551" colId="473023827"/>
      <ac:txMk cp="68" len="1">
        <ac:context len="108" hash="3945924884"/>
      </ac:txMk>
    </ac:txMkLst>
    <p188:pos x="9694843" y="594910"/>
    <p188:replyLst>
      <p188:reply id="{FD7AF2C1-8BBC-4F64-879F-7A60DDA539E3}" authorId="{565EBCF9-D34A-90AC-9786-AF1C29E28825}" created="2025-06-05T06:45:18.936">
        <p188:txBody>
          <a:bodyPr/>
          <a:lstStyle/>
          <a:p>
            <a:r>
              <a:rPr lang="en-US"/>
              <a:t>done</a:t>
            </a:r>
          </a:p>
        </p188:txBody>
      </p188:reply>
    </p188:replyLst>
    <p188:txBody>
      <a:bodyPr/>
      <a:lstStyle/>
      <a:p>
        <a:r>
          <a:rPr lang="en-US"/>
          <a:t>must or will? if the audience is parents?</a:t>
        </a:r>
      </a:p>
    </p188:txBody>
    <p188:extLst>
      <p:ext xmlns:p="http://schemas.openxmlformats.org/presentationml/2006/main" uri="{57CB4572-C831-44C2-8A1C-0ADB6CCDFE69}">
        <p223:reactions xmlns:p223="http://schemas.microsoft.com/office/powerpoint/2022/03/main">
          <p223:rxn type="👍">
            <p223:instance time="2025-06-04T16:39:14.404" authorId="{1B969C12-8D0F-F57D-F09A-66CC61492E9C}"/>
            <p223:instance time="2025-06-05T06:44:27.526" authorId="{565EBCF9-D34A-90AC-9786-AF1C29E28825}"/>
          </p223:rxn>
        </p223:reactions>
      </p:ext>
    </p188:extLst>
  </p188:cm>
  <p188:cm id="{D453C1CD-53E4-4B79-8A1F-0B2261A469C0}" authorId="{8F88C31C-750F-E032-D92A-63D4A6717F8A}" created="2025-06-04T16:01:04.619">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47149125" colId="473023827"/>
      <ac:txMk cp="69">
        <ac:context len="173" hash="1404370958"/>
      </ac:txMk>
    </ac:txMkLst>
    <p188:pos x="8460954" y="991518"/>
    <p188:replyLst>
      <p188:reply id="{4296FED1-2B3D-4A8B-B784-7E1C7D00C1D9}" authorId="{565EBCF9-D34A-90AC-9786-AF1C29E28825}" created="2025-06-05T06:45:22.467">
        <p188:txBody>
          <a:bodyPr/>
          <a:lstStyle/>
          <a:p>
            <a:r>
              <a:rPr lang="en-US"/>
              <a:t>done</a:t>
            </a:r>
          </a:p>
        </p188:txBody>
      </p188:reply>
    </p188:replyLst>
    <p188:txBody>
      <a:bodyPr/>
      <a:lstStyle/>
      <a:p>
        <a:r>
          <a:rPr lang="en-US"/>
          <a:t>Will?</a:t>
        </a:r>
      </a:p>
    </p188:txBody>
    <p188:extLst>
      <p:ext xmlns:p="http://schemas.openxmlformats.org/presentationml/2006/main" uri="{57CB4572-C831-44C2-8A1C-0ADB6CCDFE69}">
        <p223:reactions xmlns:p223="http://schemas.microsoft.com/office/powerpoint/2022/03/main">
          <p223:rxn type="👍">
            <p223:instance time="2025-06-04T16:39:15.935" authorId="{1B969C12-8D0F-F57D-F09A-66CC61492E9C}"/>
          </p223:rxn>
        </p223:reactions>
      </p:ext>
    </p188:extLst>
  </p188:cm>
  <p188:cm id="{C14F5C3C-473F-4B16-A824-00D4B00DACA3}" authorId="{8F88C31C-750F-E032-D92A-63D4A6717F8A}" created="2025-06-04T16:01:14.901">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47149125" colId="473023827"/>
      <ac:txMk cp="164">
        <ac:context len="173" hash="1404370958"/>
      </ac:txMk>
    </ac:txMkLst>
    <p188:pos x="5144877" y="1311007"/>
    <p188:replyLst>
      <p188:reply id="{AD1058B7-6807-4B54-96DD-99E54F5AEACC}" authorId="{565EBCF9-D34A-90AC-9786-AF1C29E28825}" created="2025-06-05T06:45:38.531">
        <p188:txBody>
          <a:bodyPr/>
          <a:lstStyle/>
          <a:p>
            <a:r>
              <a:rPr lang="en-US"/>
              <a:t>done</a:t>
            </a:r>
          </a:p>
        </p188:txBody>
      </p188:reply>
    </p188:replyLst>
    <p188:txBody>
      <a:bodyPr/>
      <a:lstStyle/>
      <a:p>
        <a:r>
          <a:rPr lang="en-US"/>
          <a:t>Explain what this is to families</a:t>
        </a:r>
      </a:p>
    </p188:txBody>
  </p188:cm>
  <p188:cm id="{9FF0A6B0-3E4F-4672-B68E-0B3A430DDB9E}" authorId="{8F88C31C-750F-E032-D92A-63D4A6717F8A}" created="2025-06-04T16:01:21.996">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628368282" colId="473023827"/>
      <ac:txMk cp="65">
        <ac:context len="149" hash="3611124287"/>
      </ac:txMk>
    </ac:txMkLst>
    <p188:pos x="9022814" y="1619479"/>
    <p188:replyLst>
      <p188:reply id="{23CF7EEA-F524-461D-A9D8-D3D2D045CCEE}" authorId="{565EBCF9-D34A-90AC-9786-AF1C29E28825}" created="2025-06-05T06:46:58.489">
        <p188:txBody>
          <a:bodyPr/>
          <a:lstStyle/>
          <a:p>
            <a:r>
              <a:rPr lang="en-US"/>
              <a:t>done</a:t>
            </a:r>
          </a:p>
        </p188:txBody>
      </p188:reply>
    </p188:replyLst>
    <p188:txBody>
      <a:bodyPr/>
      <a:lstStyle/>
      <a:p>
        <a:r>
          <a:rPr lang="en-US"/>
          <a:t>will</a:t>
        </a:r>
      </a:p>
    </p188:txBody>
    <p188:extLst>
      <p:ext xmlns:p="http://schemas.openxmlformats.org/presentationml/2006/main" uri="{57CB4572-C831-44C2-8A1C-0ADB6CCDFE69}">
        <p223:reactions xmlns:p223="http://schemas.microsoft.com/office/powerpoint/2022/03/main">
          <p223:rxn type="👍">
            <p223:instance time="2025-06-04T16:39:17.451" authorId="{1B969C12-8D0F-F57D-F09A-66CC61492E9C}"/>
          </p223:rxn>
        </p223:reactions>
      </p:ext>
    </p188:extLst>
  </p188:cm>
  <p188:cm id="{AE641346-D6CF-4249-8D0C-0E5E695A9D37}" authorId="{8F88C31C-750F-E032-D92A-63D4A6717F8A}" created="2025-06-04T16:01:37.153">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614342106" colId="473023827"/>
      <ac:txMk cp="112" len="1">
        <ac:context len="199" hash="1874600797"/>
      </ac:txMk>
    </ac:txMkLst>
    <p188:pos x="3117773" y="4450814"/>
    <p188:replyLst>
      <p188:reply id="{668EE924-C10E-4D2E-AB25-A8CEDC38C258}" authorId="{565EBCF9-D34A-90AC-9786-AF1C29E28825}" created="2025-06-05T06:47:58.243">
        <p188:txBody>
          <a:bodyPr/>
          <a:lstStyle/>
          <a:p>
            <a:r>
              <a:rPr lang="en-US"/>
              <a:t>done</a:t>
            </a:r>
          </a:p>
        </p188:txBody>
      </p188:reply>
    </p188:replyLst>
    <p188:txBody>
      <a:bodyPr/>
      <a:lstStyle/>
      <a:p>
        <a:r>
          <a:rPr lang="en-US"/>
          <a:t>will</a:t>
        </a:r>
      </a:p>
    </p188:txBody>
    <p188:extLst>
      <p:ext xmlns:p="http://schemas.openxmlformats.org/presentationml/2006/main" uri="{57CB4572-C831-44C2-8A1C-0ADB6CCDFE69}">
        <p223:reactions xmlns:p223="http://schemas.microsoft.com/office/powerpoint/2022/03/main">
          <p223:rxn type="👍">
            <p223:instance time="2025-06-04T16:39:19.592" authorId="{1B969C12-8D0F-F57D-F09A-66CC61492E9C}"/>
          </p223:rxn>
        </p223:reactions>
      </p:ext>
    </p188:extLst>
  </p188:cm>
  <p188:cm id="{CB8529C5-3B23-48E7-8C7F-17DB44D71CB6}" authorId="{1B969C12-8D0F-F57D-F09A-66CC61492E9C}" created="2025-06-04T16:39:45.842">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47149125" colId="473023827"/>
      <ac:txMk cp="85" len="1">
        <ac:context len="173" hash="1404370958"/>
      </ac:txMk>
    </ac:txMkLst>
    <p188:pos x="10455007" y="991518"/>
    <p188:replyLst>
      <p188:reply id="{FE1E43BC-2D37-418A-8D7E-CCD405766D31}" authorId="{565EBCF9-D34A-90AC-9786-AF1C29E28825}" created="2025-06-05T06:45:27.499">
        <p188:txBody>
          <a:bodyPr/>
          <a:lstStyle/>
          <a:p>
            <a:r>
              <a:rPr lang="en-US"/>
              <a:t>done</a:t>
            </a:r>
          </a:p>
        </p188:txBody>
      </p188:reply>
    </p188:replyLst>
    <p188:txBody>
      <a:bodyPr/>
      <a:lstStyle/>
      <a:p>
        <a:r>
          <a:rPr lang="en-US"/>
          <a:t>On Call more practically.</a:t>
        </a:r>
      </a:p>
    </p188:txBody>
  </p188:cm>
  <p188:cm id="{328868C8-F538-4C59-9D6B-AD265EEBF528}" authorId="{1B969C12-8D0F-F57D-F09A-66CC61492E9C}" created="2025-06-04T16:41:46.846">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072559935" colId="473023827"/>
      <ac:txMk cp="57">
        <ac:context len="177" hash="2067397785"/>
      </ac:txMk>
    </ac:txMkLst>
    <p188:pos x="9287219" y="3305060"/>
    <p188:txBody>
      <a:bodyPr/>
      <a:lstStyle/>
      <a:p>
        <a:r>
          <a:rPr lang="en-US"/>
          <a:t>Delete - just 'lesson'</a:t>
        </a:r>
      </a:p>
    </p188:txBody>
  </p188:cm>
  <p188:cm id="{64A191E5-49C4-457A-AE13-62449B79F818}" authorId="{1B969C12-8D0F-F57D-F09A-66CC61492E9C}" created="2025-06-04T16:42:00.566">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072559935" colId="473023827"/>
      <ac:txMk cp="71" len="7">
        <ac:context len="177" hash="2067397785"/>
      </ac:txMk>
    </ac:txMkLst>
    <p188:pos x="12008385" y="3305060"/>
    <p188:replyLst>
      <p188:reply id="{8177CFC4-8823-4E5D-B1A1-0316EDF2F3C6}" authorId="{565EBCF9-D34A-90AC-9786-AF1C29E28825}" created="2025-06-05T06:47:05.740">
        <p188:txBody>
          <a:bodyPr/>
          <a:lstStyle/>
          <a:p>
            <a:r>
              <a:rPr lang="en-US"/>
              <a:t>done</a:t>
            </a:r>
          </a:p>
        </p188:txBody>
      </p188:reply>
      <p188:reply id="{FD20065B-91B3-407E-972D-860DF1B5D26F}" authorId="{565EBCF9-D34A-90AC-9786-AF1C29E28825}" created="2025-06-05T06:47:32.601">
        <p188:txBody>
          <a:bodyPr/>
          <a:lstStyle/>
          <a:p>
            <a:r>
              <a:rPr lang="en-US"/>
              <a:t>done</a:t>
            </a:r>
          </a:p>
        </p188:txBody>
      </p188:reply>
    </p188:replyLst>
    <p188:txBody>
      <a:bodyPr/>
      <a:lstStyle/>
      <a:p>
        <a:r>
          <a:rPr lang="en-US"/>
          <a:t>will</a:t>
        </a:r>
      </a:p>
    </p188:txBody>
  </p188:cm>
  <p188:cm id="{A567DC98-A55E-4909-AB91-B09FA4967225}" authorId="{1B969C12-8D0F-F57D-F09A-66CC61492E9C}" created="2025-06-04T16:43:23.959">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2072559935" colId="473023827"/>
      <ac:txMk cp="0" len="176">
        <ac:context len="177" hash="2067397785"/>
      </ac:txMk>
    </ac:txMkLst>
    <p188:pos x="13671932" y="3294043"/>
    <p188:txBody>
      <a:bodyPr/>
      <a:lstStyle/>
      <a:p>
        <a:r>
          <a:rPr lang="en-US"/>
          <a:t>[@Martin O'Sullivan] Will there be a consequence for this?</a:t>
        </a:r>
      </a:p>
    </p188:txBody>
  </p188:cm>
  <p188:cm id="{85D20431-54B2-4E0F-BA1D-5E4C32D0277F}" authorId="{1B969C12-8D0F-F57D-F09A-66CC61492E9C}" created="2025-06-04T16:43:51.991" startDate="2025-06-05T06:47:54.430" dueDate="2025-06-05T06:47:54.430" assignedTo="{1B969C12-8D0F-F57D-F09A-66CC61492E9C}" title="@Claire Curtis defo - this is just what OP do">
    <ac:txMkLst xmlns:ac="http://schemas.microsoft.com/office/drawing/2013/main/command">
      <pc:docMk xmlns:pc="http://schemas.microsoft.com/office/powerpoint/2013/main/command"/>
      <pc:sldMk xmlns:pc="http://schemas.microsoft.com/office/powerpoint/2013/main/command" cId="1284095470" sldId="280"/>
      <ac:graphicFrameMk id="3" creationId="{B81CC040-138F-8C9C-31C2-8497453911C8}"/>
      <ac:tblMk/>
      <ac:tcMk rowId="614342106" colId="473023827"/>
      <ac:txMk cp="0" len="198">
        <ac:context len="199" hash="1874600797"/>
      </ac:txMk>
    </ac:txMkLst>
    <p188:pos x="13671932" y="4131325"/>
    <p188:replyLst>
      <p188:reply id="{16F14B31-1162-42AB-A9B6-1C7AA3F604BF}" authorId="{565EBCF9-D34A-90AC-9786-AF1C29E28825}" created="2025-06-05T06:47:54.430">
        <p188:txBody>
          <a:bodyPr/>
          <a:lstStyle/>
          <a:p>
            <a:r>
              <a:rPr lang="en-US"/>
              <a:t>[@Claire Curtis] defo - this is just what OP do</a:t>
            </a:r>
          </a:p>
        </p188:txBody>
      </p188:reply>
    </p188:replyLst>
    <p188:txBody>
      <a:bodyPr/>
      <a:lstStyle/>
      <a:p>
        <a:r>
          <a:rPr lang="en-US"/>
          <a:t>[@Martin O'Sullivan] can we discuss this?</a:t>
        </a:r>
      </a:p>
    </p188:txBody>
    <p188:extLst>
      <p:ext xmlns:p="http://schemas.openxmlformats.org/presentationml/2006/main" uri="{5BB2D875-25FF-4072-B9AC-8F64D62656EB}">
        <p228:taskDetails xmlns:p228="http://schemas.microsoft.com/office/powerpoint/2022/08/main">
          <p228:history>
            <p228:event time="2025-06-05T06:47:54.430" id="{F7745B33-EAF3-4D38-B5AC-71365A1181D0}">
              <p228:atrbtn authorId="{565EBCF9-D34A-90AC-9786-AF1C29E28825}"/>
              <p228:anchr>
                <p228:comment id="{16F14B31-1162-42AB-A9B6-1C7AA3F604BF}"/>
              </p228:anchr>
              <p228:add/>
            </p228:event>
            <p228:event time="2025-06-05T06:47:54.430" id="{5360E62F-C597-4F8D-91B0-82C3BB84D59F}">
              <p228:atrbtn authorId="{565EBCF9-D34A-90AC-9786-AF1C29E28825}"/>
              <p228:anchr>
                <p228:comment id="{16F14B31-1162-42AB-A9B6-1C7AA3F604BF}"/>
              </p228:anchr>
              <p228:asgn authorId="{1B969C12-8D0F-F57D-F09A-66CC61492E9C}"/>
            </p228:event>
            <p228:event time="2025-06-05T06:47:54.430" id="{AA5D3F4A-87CB-4D34-9902-EE29E9837C68}">
              <p228:atrbtn authorId="{565EBCF9-D34A-90AC-9786-AF1C29E28825}"/>
              <p228:anchr>
                <p228:comment id="{16F14B31-1162-42AB-A9B6-1C7AA3F604BF}"/>
              </p228:anchr>
              <p228:date stDt="2025-06-05T06:47:54.430" endDt="2025-06-05T06:47:54.430"/>
            </p228:event>
            <p228:event time="2025-06-05T06:47:54.430" id="{85C09FC9-775D-4ECE-8A95-3C37A44F7F6C}">
              <p228:atrbtn authorId="{565EBCF9-D34A-90AC-9786-AF1C29E28825}"/>
              <p228:anchr>
                <p228:comment id="{16F14B31-1162-42AB-A9B6-1C7AA3F604BF}"/>
              </p228:anchr>
              <p228:title val="@Claire Curtis defo - this is just what OP do"/>
            </p228:event>
          </p228:history>
        </p228:taskDetails>
      </p:ext>
    </p188:extLst>
  </p188:cm>
</p188:cmLst>
</file>

<file path=ppt/comments/modernComment_119_D82BBE58.xml><?xml version="1.0" encoding="utf-8"?>
<p188:cmLst xmlns:a="http://schemas.openxmlformats.org/drawingml/2006/main" xmlns:r="http://schemas.openxmlformats.org/officeDocument/2006/relationships" xmlns:p188="http://schemas.microsoft.com/office/powerpoint/2018/8/main">
  <p188:cm id="{2FB8B662-FC97-40F2-AB47-E43449BD5D70}" authorId="{1B969C12-8D0F-F57D-F09A-66CC61492E9C}" created="2025-06-04T16:33:17.782">
    <ac:txMkLst xmlns:ac="http://schemas.microsoft.com/office/drawing/2013/main/command">
      <pc:docMk xmlns:pc="http://schemas.microsoft.com/office/powerpoint/2013/main/command"/>
      <pc:sldMk xmlns:pc="http://schemas.microsoft.com/office/powerpoint/2013/main/command" cId="3626745432" sldId="281"/>
      <ac:spMk id="2" creationId="{EAAFF777-2276-014B-7A74-2AC2E26F2232}"/>
      <ac:txMk cp="276">
        <ac:context len="506" hash="2057776469"/>
      </ac:txMk>
    </ac:txMkLst>
    <p188:pos x="7766891" y="2401677"/>
    <p188:replyLst>
      <p188:reply id="{13962F4D-C4B7-4B9A-A851-FF2CAE0896D0}" authorId="{565EBCF9-D34A-90AC-9786-AF1C29E28825}" created="2025-06-05T06:49:51.563">
        <p188:txBody>
          <a:bodyPr/>
          <a:lstStyle/>
          <a:p>
            <a:r>
              <a:rPr lang="en-US"/>
              <a:t>done</a:t>
            </a:r>
          </a:p>
        </p188:txBody>
      </p188:reply>
    </p188:replyLst>
    <p188:txBody>
      <a:bodyPr/>
      <a:lstStyle/>
      <a:p>
        <a:r>
          <a:rPr lang="en-US"/>
          <a:t>Just simply 'throughout the school day'?</a:t>
        </a:r>
      </a:p>
    </p188:txBody>
  </p188:cm>
</p188:cmLst>
</file>

<file path=ppt/comments/modernComment_11B_A678F0E7.xml><?xml version="1.0" encoding="utf-8"?>
<p188:cmLst xmlns:a="http://schemas.openxmlformats.org/drawingml/2006/main" xmlns:r="http://schemas.openxmlformats.org/officeDocument/2006/relationships" xmlns:p188="http://schemas.microsoft.com/office/powerpoint/2018/8/main">
  <p188:cm id="{232850E1-C4D3-4928-B31B-934B5AC56CA7}" authorId="{8F88C31C-750F-E032-D92A-63D4A6717F8A}" created="2025-06-04T15:54:43.728">
    <pc:sldMkLst xmlns:pc="http://schemas.microsoft.com/office/powerpoint/2013/main/command">
      <pc:docMk/>
      <pc:sldMk cId="1549085810" sldId="273"/>
    </pc:sldMkLst>
    <p188:replyLst>
      <p188:reply id="{38C18568-8477-46BD-AAE8-3BE65D8DCEF6}" authorId="{8F88C31C-750F-E032-D92A-63D4A6717F8A}" created="2025-06-04T15:54:59.729">
        <p188:txBody>
          <a:bodyPr/>
          <a:lstStyle/>
          <a:p>
            <a:r>
              <a:rPr lang="en-US"/>
              <a:t>[@Martin O'Sullivan] </a:t>
            </a:r>
          </a:p>
        </p188:txBody>
      </p188:reply>
      <p188:reply id="{6DC32692-BEA1-4682-B0AC-7170A9164666}" authorId="{565EBCF9-D34A-90AC-9786-AF1C29E28825}" created="2025-06-04T16:18:35.847">
        <p188:txBody>
          <a:bodyPr/>
          <a:lstStyle/>
          <a:p>
            <a:r>
              <a:rPr lang="en-US"/>
              <a:t>[@Molly Riglin] they have had the letter and the video. I'll add one in - ta</a:t>
            </a:r>
          </a:p>
        </p188:txBody>
      </p188:reply>
    </p188:replyLst>
    <p188:txBody>
      <a:bodyPr/>
      <a:lstStyle/>
      <a:p>
        <a:r>
          <a:rPr lang="en-US"/>
          <a:t>Here you discuss Yondr pouches without showing what they are so I have added some pictures in below incase of use..?</a:t>
        </a:r>
      </a:p>
    </p188:txBody>
  </p188:cm>
</p188:cmLst>
</file>

<file path=ppt/comments/modernComment_11E_C5CFAABD.xml><?xml version="1.0" encoding="utf-8"?>
<p188:cmLst xmlns:a="http://schemas.openxmlformats.org/drawingml/2006/main" xmlns:r="http://schemas.openxmlformats.org/officeDocument/2006/relationships" xmlns:p188="http://schemas.microsoft.com/office/powerpoint/2018/8/main">
  <p188:cm id="{A8CC5241-C3EA-4220-BBF4-DB74CA32CDCC}" authorId="{565EBCF9-D34A-90AC-9786-AF1C29E28825}" created="2025-06-05T13:46:38.611" startDate="2025-06-05T13:46:38.611" dueDate="2025-06-05T13:46:38.611" assignedTo="{8F88C31C-750F-E032-D92A-63D4A6717F8A}" title="@Molly Riglin works well - ta">
    <pc:sldMkLst xmlns:pc="http://schemas.microsoft.com/office/powerpoint/2013/main/command">
      <pc:docMk/>
      <pc:sldMk cId="3318721213" sldId="286"/>
    </pc:sldMkLst>
    <p188:txBody>
      <a:bodyPr/>
      <a:lstStyle/>
      <a:p>
        <a:r>
          <a:rPr lang="en-GB"/>
          <a:t>[@Molly Riglin] works well - ta</a:t>
        </a:r>
      </a:p>
    </p188:txBody>
    <p188:extLst>
      <p:ext xmlns:p="http://schemas.openxmlformats.org/presentationml/2006/main" uri="{5BB2D875-25FF-4072-B9AC-8F64D62656EB}">
        <p228:taskDetails xmlns:p228="http://schemas.microsoft.com/office/powerpoint/2022/08/main">
          <p228:history>
            <p228:event time="2025-06-05T13:46:38.611" id="{07F14F6E-BD34-4902-A476-66754B27C639}">
              <p228:atrbtn authorId="{565EBCF9-D34A-90AC-9786-AF1C29E28825}"/>
              <p228:anchr>
                <p228:comment id="{A8CC5241-C3EA-4220-BBF4-DB74CA32CDCC}"/>
              </p228:anchr>
              <p228:add/>
            </p228:event>
            <p228:event time="2025-06-05T13:46:38.611" id="{5B1D5A01-753A-400F-A4AD-E459932161BE}">
              <p228:atrbtn authorId="{565EBCF9-D34A-90AC-9786-AF1C29E28825}"/>
              <p228:anchr>
                <p228:comment id="{A8CC5241-C3EA-4220-BBF4-DB74CA32CDCC}"/>
              </p228:anchr>
              <p228:asgn authorId="{8F88C31C-750F-E032-D92A-63D4A6717F8A}"/>
            </p228:event>
            <p228:event time="2025-06-05T13:46:38.611" id="{7E39ECED-0D88-472C-BDDA-81723CD82F68}">
              <p228:atrbtn authorId="{565EBCF9-D34A-90AC-9786-AF1C29E28825}"/>
              <p228:anchr>
                <p228:comment id="{A8CC5241-C3EA-4220-BBF4-DB74CA32CDCC}"/>
              </p228:anchr>
              <p228:title val="@Molly Riglin works well - ta"/>
            </p228:event>
            <p228:event time="2025-06-05T13:46:38.611" id="{D1BF3E4F-B130-4883-A1E1-FEB13985E9B0}">
              <p228:atrbtn authorId="{565EBCF9-D34A-90AC-9786-AF1C29E28825}"/>
              <p228:anchr>
                <p228:comment id="{A8CC5241-C3EA-4220-BBF4-DB74CA32CDCC}"/>
              </p228:anchr>
              <p228:date stDt="2025-06-05T13:46:38.611" endDt="2025-06-05T13:46:38.611"/>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850" y="1097275"/>
            <a:ext cx="5486650" cy="5486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822950" y="6949425"/>
            <a:ext cx="6583675" cy="65836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 name="Google Shape;36;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37" name="Google Shape;37;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2DA9940-27C1-E726-D855-1192602F0F5D}"/>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E357F40F-48D2-9D03-2B33-79E78E349D80}"/>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12AECB12-0BF4-5AED-3C29-97B450816D8D}"/>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FEB60FBA-9139-41AA-3469-8952F6071E40}"/>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10</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048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9C463DB-D9FF-85C2-A80D-70B5AD54F952}"/>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6A29DEFD-E4DB-3C3C-5B90-0BC678DCEA82}"/>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4E744D7D-4210-881B-C3E1-67305EF920B7}"/>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4E54CB81-245C-C6F2-BBF8-0F80927406C4}"/>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11</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756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D633D93-A584-1A92-A911-7E5901D638CD}"/>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F7C07AFD-ABF7-8261-DC21-1B69191D4094}"/>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643BE22D-12C6-3502-4DC4-0FD5CFC7FB04}"/>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FC185893-122E-EBEA-D06D-82D1D6F27FF3}"/>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12</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396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992A9015-4CAD-B428-C944-6525200F64DF}"/>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5376AC02-5EAF-72DE-C92A-721883E5A7EE}"/>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DA5E214D-2DC1-58D0-124E-DAEC90150855}"/>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59D015CF-78D6-629F-E3D6-070066412C9B}"/>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13</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429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6077B5F-6877-68A2-D6D7-8C6D8784BEB3}"/>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5D0ED41D-656D-77B9-245C-C783CE9D9017}"/>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A549202B-745F-0D00-45CE-5C3ACE4B1D91}"/>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A813D8C6-CEB1-6DED-C04D-A6D6253FA88D}"/>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14</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908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1141a47b2_0_121: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g341141a47b2_0_1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233" name="Google Shape;233;g341141a47b2_0_1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15</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2FC60B3A-4DA4-47D7-E302-128B849FF3E1}"/>
            </a:ext>
          </a:extLst>
        </p:cNvPr>
        <p:cNvGrpSpPr/>
        <p:nvPr/>
      </p:nvGrpSpPr>
      <p:grpSpPr>
        <a:xfrm>
          <a:off x="0" y="0"/>
          <a:ext cx="0" cy="0"/>
          <a:chOff x="0" y="0"/>
          <a:chExt cx="0" cy="0"/>
        </a:xfrm>
      </p:grpSpPr>
      <p:sp>
        <p:nvSpPr>
          <p:cNvPr id="112" name="Google Shape;112;p4:notes">
            <a:extLst>
              <a:ext uri="{FF2B5EF4-FFF2-40B4-BE49-F238E27FC236}">
                <a16:creationId xmlns:a16="http://schemas.microsoft.com/office/drawing/2014/main" id="{2034BDCB-7510-6FA0-5914-51D04FF6A2B7}"/>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4:notes">
            <a:extLst>
              <a:ext uri="{FF2B5EF4-FFF2-40B4-BE49-F238E27FC236}">
                <a16:creationId xmlns:a16="http://schemas.microsoft.com/office/drawing/2014/main" id="{538AF27B-E418-409F-70F1-CD3E751B58FE}"/>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114" name="Google Shape;114;p4:notes">
            <a:extLst>
              <a:ext uri="{FF2B5EF4-FFF2-40B4-BE49-F238E27FC236}">
                <a16:creationId xmlns:a16="http://schemas.microsoft.com/office/drawing/2014/main" id="{8D1A2D4F-D79A-BB0B-6F2A-F67C40944A50}"/>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16</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4949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246" name="Google Shape;24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17</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2</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630AD6B9-B18A-2FE2-46BC-F6F3372F6CA7}"/>
            </a:ext>
          </a:extLst>
        </p:cNvPr>
        <p:cNvGrpSpPr/>
        <p:nvPr/>
      </p:nvGrpSpPr>
      <p:grpSpPr>
        <a:xfrm>
          <a:off x="0" y="0"/>
          <a:ext cx="0" cy="0"/>
          <a:chOff x="0" y="0"/>
          <a:chExt cx="0" cy="0"/>
        </a:xfrm>
      </p:grpSpPr>
      <p:sp>
        <p:nvSpPr>
          <p:cNvPr id="46" name="Google Shape;46;p2:notes">
            <a:extLst>
              <a:ext uri="{FF2B5EF4-FFF2-40B4-BE49-F238E27FC236}">
                <a16:creationId xmlns:a16="http://schemas.microsoft.com/office/drawing/2014/main" id="{785E0C56-86C0-B420-24DB-58485D9FA57C}"/>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a:extLst>
              <a:ext uri="{FF2B5EF4-FFF2-40B4-BE49-F238E27FC236}">
                <a16:creationId xmlns:a16="http://schemas.microsoft.com/office/drawing/2014/main" id="{69D82C88-EEB7-1EFC-C5B2-C33461950E6D}"/>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a:extLst>
              <a:ext uri="{FF2B5EF4-FFF2-40B4-BE49-F238E27FC236}">
                <a16:creationId xmlns:a16="http://schemas.microsoft.com/office/drawing/2014/main" id="{91FB7934-30A6-EACD-31F7-11AF60D3D672}"/>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954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CA16BBBC-A0F2-F697-F3E9-58A02796CFA6}"/>
            </a:ext>
          </a:extLst>
        </p:cNvPr>
        <p:cNvGrpSpPr/>
        <p:nvPr/>
      </p:nvGrpSpPr>
      <p:grpSpPr>
        <a:xfrm>
          <a:off x="0" y="0"/>
          <a:ext cx="0" cy="0"/>
          <a:chOff x="0" y="0"/>
          <a:chExt cx="0" cy="0"/>
        </a:xfrm>
      </p:grpSpPr>
      <p:sp>
        <p:nvSpPr>
          <p:cNvPr id="46" name="Google Shape;46;p2:notes">
            <a:extLst>
              <a:ext uri="{FF2B5EF4-FFF2-40B4-BE49-F238E27FC236}">
                <a16:creationId xmlns:a16="http://schemas.microsoft.com/office/drawing/2014/main" id="{C65EA63A-EBB4-1EAA-00CE-92AFA7DDC196}"/>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a:extLst>
              <a:ext uri="{FF2B5EF4-FFF2-40B4-BE49-F238E27FC236}">
                <a16:creationId xmlns:a16="http://schemas.microsoft.com/office/drawing/2014/main" id="{7D34F9F6-3D62-EBA2-29B1-6F185FA7B756}"/>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a:extLst>
              <a:ext uri="{FF2B5EF4-FFF2-40B4-BE49-F238E27FC236}">
                <a16:creationId xmlns:a16="http://schemas.microsoft.com/office/drawing/2014/main" id="{36188AC4-B417-5BC2-AC03-C590FED05E74}"/>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4</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147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630AD6B9-B18A-2FE2-46BC-F6F3372F6CA7}"/>
            </a:ext>
          </a:extLst>
        </p:cNvPr>
        <p:cNvGrpSpPr/>
        <p:nvPr/>
      </p:nvGrpSpPr>
      <p:grpSpPr>
        <a:xfrm>
          <a:off x="0" y="0"/>
          <a:ext cx="0" cy="0"/>
          <a:chOff x="0" y="0"/>
          <a:chExt cx="0" cy="0"/>
        </a:xfrm>
      </p:grpSpPr>
      <p:sp>
        <p:nvSpPr>
          <p:cNvPr id="46" name="Google Shape;46;p2:notes">
            <a:extLst>
              <a:ext uri="{FF2B5EF4-FFF2-40B4-BE49-F238E27FC236}">
                <a16:creationId xmlns:a16="http://schemas.microsoft.com/office/drawing/2014/main" id="{785E0C56-86C0-B420-24DB-58485D9FA57C}"/>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a:extLst>
              <a:ext uri="{FF2B5EF4-FFF2-40B4-BE49-F238E27FC236}">
                <a16:creationId xmlns:a16="http://schemas.microsoft.com/office/drawing/2014/main" id="{69D82C88-EEB7-1EFC-C5B2-C33461950E6D}"/>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a:extLst>
              <a:ext uri="{FF2B5EF4-FFF2-40B4-BE49-F238E27FC236}">
                <a16:creationId xmlns:a16="http://schemas.microsoft.com/office/drawing/2014/main" id="{91FB7934-30A6-EACD-31F7-11AF60D3D672}"/>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5</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954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13DAC9AD-96A1-6ED1-07AB-A038AE04322B}"/>
            </a:ext>
          </a:extLst>
        </p:cNvPr>
        <p:cNvGrpSpPr/>
        <p:nvPr/>
      </p:nvGrpSpPr>
      <p:grpSpPr>
        <a:xfrm>
          <a:off x="0" y="0"/>
          <a:ext cx="0" cy="0"/>
          <a:chOff x="0" y="0"/>
          <a:chExt cx="0" cy="0"/>
        </a:xfrm>
      </p:grpSpPr>
      <p:sp>
        <p:nvSpPr>
          <p:cNvPr id="46" name="Google Shape;46;p2:notes">
            <a:extLst>
              <a:ext uri="{FF2B5EF4-FFF2-40B4-BE49-F238E27FC236}">
                <a16:creationId xmlns:a16="http://schemas.microsoft.com/office/drawing/2014/main" id="{5F332FF5-C69F-00C8-E29F-E8FDB14C7DF6}"/>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a:extLst>
              <a:ext uri="{FF2B5EF4-FFF2-40B4-BE49-F238E27FC236}">
                <a16:creationId xmlns:a16="http://schemas.microsoft.com/office/drawing/2014/main" id="{4698F174-1193-BBE2-B4C0-22ABEAE40C2D}"/>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a:extLst>
              <a:ext uri="{FF2B5EF4-FFF2-40B4-BE49-F238E27FC236}">
                <a16:creationId xmlns:a16="http://schemas.microsoft.com/office/drawing/2014/main" id="{F8C779AA-CBC4-28BD-55FD-542DC26C7068}"/>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6</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413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5DB192E7-A3F9-E6CB-5F48-0BCE55465386}"/>
            </a:ext>
          </a:extLst>
        </p:cNvPr>
        <p:cNvGrpSpPr/>
        <p:nvPr/>
      </p:nvGrpSpPr>
      <p:grpSpPr>
        <a:xfrm>
          <a:off x="0" y="0"/>
          <a:ext cx="0" cy="0"/>
          <a:chOff x="0" y="0"/>
          <a:chExt cx="0" cy="0"/>
        </a:xfrm>
      </p:grpSpPr>
      <p:sp>
        <p:nvSpPr>
          <p:cNvPr id="46" name="Google Shape;46;p2:notes">
            <a:extLst>
              <a:ext uri="{FF2B5EF4-FFF2-40B4-BE49-F238E27FC236}">
                <a16:creationId xmlns:a16="http://schemas.microsoft.com/office/drawing/2014/main" id="{405B0362-B9D2-59C3-3535-E2627EB5DFF2}"/>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a:extLst>
              <a:ext uri="{FF2B5EF4-FFF2-40B4-BE49-F238E27FC236}">
                <a16:creationId xmlns:a16="http://schemas.microsoft.com/office/drawing/2014/main" id="{CCBBA1D3-31E5-2ABF-B202-3F11B8CCEB71}"/>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48" name="Google Shape;48;p2:notes">
            <a:extLst>
              <a:ext uri="{FF2B5EF4-FFF2-40B4-BE49-F238E27FC236}">
                <a16:creationId xmlns:a16="http://schemas.microsoft.com/office/drawing/2014/main" id="{16B57F35-194F-D0E8-DEA5-0926ED62838C}"/>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7</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64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1141a47b2_0_42: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g341141a47b2_0_4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86" name="Google Shape;86;g341141a47b2_0_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8</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7F770A5-0DED-E7C1-3B0E-8954762DDDE5}"/>
            </a:ext>
          </a:extLst>
        </p:cNvPr>
        <p:cNvGrpSpPr/>
        <p:nvPr/>
      </p:nvGrpSpPr>
      <p:grpSpPr>
        <a:xfrm>
          <a:off x="0" y="0"/>
          <a:ext cx="0" cy="0"/>
          <a:chOff x="0" y="0"/>
          <a:chExt cx="0" cy="0"/>
        </a:xfrm>
      </p:grpSpPr>
      <p:sp>
        <p:nvSpPr>
          <p:cNvPr id="93" name="Google Shape;93;g341141a47b2_0_103:notes">
            <a:extLst>
              <a:ext uri="{FF2B5EF4-FFF2-40B4-BE49-F238E27FC236}">
                <a16:creationId xmlns:a16="http://schemas.microsoft.com/office/drawing/2014/main" id="{E323116A-4982-8E9F-E140-D9309E5F63BB}"/>
              </a:ext>
            </a:extLst>
          </p:cNvPr>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341141a47b2_0_103:notes">
            <a:extLst>
              <a:ext uri="{FF2B5EF4-FFF2-40B4-BE49-F238E27FC236}">
                <a16:creationId xmlns:a16="http://schemas.microsoft.com/office/drawing/2014/main" id="{F771C3C3-A599-D7CF-EA84-013F6E36C6E8}"/>
              </a:ext>
            </a:extLst>
          </p:cNvPr>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Arial"/>
              <a:ea typeface="Arial"/>
              <a:cs typeface="Arial"/>
              <a:sym typeface="Arial"/>
            </a:endParaRPr>
          </a:p>
        </p:txBody>
      </p:sp>
      <p:sp>
        <p:nvSpPr>
          <p:cNvPr id="95" name="Google Shape;95;g341141a47b2_0_103:notes">
            <a:extLst>
              <a:ext uri="{FF2B5EF4-FFF2-40B4-BE49-F238E27FC236}">
                <a16:creationId xmlns:a16="http://schemas.microsoft.com/office/drawing/2014/main" id="{593424C1-11C9-E723-563B-E3E718A568CD}"/>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9</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399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6"/>
        <p:cNvGrpSpPr/>
        <p:nvPr/>
      </p:nvGrpSpPr>
      <p:grpSpPr>
        <a:xfrm>
          <a:off x="0" y="0"/>
          <a:ext cx="0" cy="0"/>
          <a:chOff x="0" y="0"/>
          <a:chExt cx="0" cy="0"/>
        </a:xfrm>
      </p:grpSpPr>
      <p:sp>
        <p:nvSpPr>
          <p:cNvPr id="7" name="Google Shape;7;p11"/>
          <p:cNvSpPr/>
          <p:nvPr/>
        </p:nvSpPr>
        <p:spPr>
          <a:xfrm>
            <a:off x="0" y="0"/>
            <a:ext cx="14630400" cy="8229600"/>
          </a:xfrm>
          <a:prstGeom prst="rect">
            <a:avLst/>
          </a:prstGeom>
          <a:solidFill>
            <a:srgbClr val="FAFA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1"/>
          <p:cNvSpPr/>
          <p:nvPr/>
        </p:nvSpPr>
        <p:spPr>
          <a:xfrm>
            <a:off x="0" y="0"/>
            <a:ext cx="14630400" cy="82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12"/>
        <p:cNvGrpSpPr/>
        <p:nvPr/>
      </p:nvGrpSpPr>
      <p:grpSpPr>
        <a:xfrm>
          <a:off x="0" y="0"/>
          <a:ext cx="0" cy="0"/>
          <a:chOff x="0" y="0"/>
          <a:chExt cx="0" cy="0"/>
        </a:xfrm>
      </p:grpSpPr>
      <p:sp>
        <p:nvSpPr>
          <p:cNvPr id="13" name="Google Shape;13;p13"/>
          <p:cNvSpPr/>
          <p:nvPr/>
        </p:nvSpPr>
        <p:spPr>
          <a:xfrm>
            <a:off x="0" y="0"/>
            <a:ext cx="14630400" cy="8229600"/>
          </a:xfrm>
          <a:prstGeom prst="rect">
            <a:avLst/>
          </a:prstGeom>
          <a:solidFill>
            <a:srgbClr val="FAFA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3"/>
          <p:cNvSpPr/>
          <p:nvPr/>
        </p:nvSpPr>
        <p:spPr>
          <a:xfrm>
            <a:off x="0" y="0"/>
            <a:ext cx="14630400" cy="82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15"/>
        <p:cNvGrpSpPr/>
        <p:nvPr/>
      </p:nvGrpSpPr>
      <p:grpSpPr>
        <a:xfrm>
          <a:off x="0" y="0"/>
          <a:ext cx="0" cy="0"/>
          <a:chOff x="0" y="0"/>
          <a:chExt cx="0" cy="0"/>
        </a:xfrm>
      </p:grpSpPr>
      <p:sp>
        <p:nvSpPr>
          <p:cNvPr id="16" name="Google Shape;16;p14"/>
          <p:cNvSpPr/>
          <p:nvPr/>
        </p:nvSpPr>
        <p:spPr>
          <a:xfrm>
            <a:off x="0" y="0"/>
            <a:ext cx="14630400" cy="8229600"/>
          </a:xfrm>
          <a:prstGeom prst="rect">
            <a:avLst/>
          </a:prstGeom>
          <a:solidFill>
            <a:srgbClr val="FAFA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0"/>
            <a:ext cx="14630400" cy="82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24"/>
        <p:cNvGrpSpPr/>
        <p:nvPr/>
      </p:nvGrpSpPr>
      <p:grpSpPr>
        <a:xfrm>
          <a:off x="0" y="0"/>
          <a:ext cx="0" cy="0"/>
          <a:chOff x="0" y="0"/>
          <a:chExt cx="0" cy="0"/>
        </a:xfrm>
      </p:grpSpPr>
      <p:sp>
        <p:nvSpPr>
          <p:cNvPr id="25" name="Google Shape;25;p17"/>
          <p:cNvSpPr/>
          <p:nvPr/>
        </p:nvSpPr>
        <p:spPr>
          <a:xfrm>
            <a:off x="0" y="0"/>
            <a:ext cx="14630400" cy="8229600"/>
          </a:xfrm>
          <a:prstGeom prst="rect">
            <a:avLst/>
          </a:prstGeom>
          <a:solidFill>
            <a:srgbClr val="FAFA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7"/>
          <p:cNvSpPr/>
          <p:nvPr/>
        </p:nvSpPr>
        <p:spPr>
          <a:xfrm>
            <a:off x="0" y="0"/>
            <a:ext cx="14630400" cy="82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27"/>
        <p:cNvGrpSpPr/>
        <p:nvPr/>
      </p:nvGrpSpPr>
      <p:grpSpPr>
        <a:xfrm>
          <a:off x="0" y="0"/>
          <a:ext cx="0" cy="0"/>
          <a:chOff x="0" y="0"/>
          <a:chExt cx="0" cy="0"/>
        </a:xfrm>
      </p:grpSpPr>
      <p:sp>
        <p:nvSpPr>
          <p:cNvPr id="28" name="Google Shape;28;p18"/>
          <p:cNvSpPr/>
          <p:nvPr/>
        </p:nvSpPr>
        <p:spPr>
          <a:xfrm>
            <a:off x="0" y="0"/>
            <a:ext cx="14630400" cy="8229600"/>
          </a:xfrm>
          <a:prstGeom prst="rect">
            <a:avLst/>
          </a:prstGeom>
          <a:solidFill>
            <a:srgbClr val="FAFA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p:nvPr/>
        </p:nvSpPr>
        <p:spPr>
          <a:xfrm>
            <a:off x="0" y="0"/>
            <a:ext cx="14630400" cy="82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EBC"/>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9_D82BBE58.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5_E607FC27.xml"/><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7_D7D15D0F.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8_4C89BDEE.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assets.publishing.service.gov.uk/media/65cf5f2a4239310011b7b916/Mobile_phones_in_schools_guidance.pdf"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C_E55649F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parentpactresults.smartphonefreechildhood.co.uk/" TargetMode="External"/><Relationship Id="rId4" Type="http://schemas.openxmlformats.org/officeDocument/2006/relationships/hyperlink" Target="https://assets.publishing.service.gov.uk/media/65cf5f2a4239310011b7b916/Mobile_phones_in_schools_guidanc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E_C5CFAABD.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1_5C552C7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B_A678F0E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2_5F43076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D_C83D2E2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1" descr="preencoded.png"/>
          <p:cNvPicPr preferRelativeResize="0"/>
          <p:nvPr/>
        </p:nvPicPr>
        <p:blipFill rotWithShape="1">
          <a:blip r:embed="rId4">
            <a:alphaModFix/>
          </a:blip>
          <a:srcRect/>
          <a:stretch/>
        </p:blipFill>
        <p:spPr>
          <a:xfrm>
            <a:off x="0" y="0"/>
            <a:ext cx="14630400" cy="8229600"/>
          </a:xfrm>
          <a:prstGeom prst="rect">
            <a:avLst/>
          </a:prstGeom>
          <a:noFill/>
          <a:ln>
            <a:noFill/>
          </a:ln>
        </p:spPr>
      </p:pic>
      <p:sp>
        <p:nvSpPr>
          <p:cNvPr id="41" name="Google Shape;41;p1"/>
          <p:cNvSpPr/>
          <p:nvPr/>
        </p:nvSpPr>
        <p:spPr>
          <a:xfrm>
            <a:off x="436602" y="253819"/>
            <a:ext cx="8921711" cy="708779"/>
          </a:xfrm>
          <a:prstGeom prst="rect">
            <a:avLst/>
          </a:prstGeom>
          <a:noFill/>
          <a:ln>
            <a:noFill/>
          </a:ln>
        </p:spPr>
        <p:txBody>
          <a:bodyPr spcFirstLastPara="1" wrap="square" lIns="0" tIns="0" rIns="0" bIns="0" anchor="t" anchorCtr="0">
            <a:noAutofit/>
          </a:bodyPr>
          <a:lstStyle/>
          <a:p>
            <a:pPr marL="0" marR="0" lvl="0" indent="0" algn="l" rtl="0">
              <a:lnSpc>
                <a:spcPct val="124719"/>
              </a:lnSpc>
              <a:spcBef>
                <a:spcPts val="0"/>
              </a:spcBef>
              <a:spcAft>
                <a:spcPts val="0"/>
              </a:spcAft>
              <a:buClr>
                <a:srgbClr val="6E273D"/>
              </a:buClr>
              <a:buSzPts val="4450"/>
              <a:buFont typeface="Poppins Light"/>
              <a:buNone/>
            </a:pPr>
            <a:r>
              <a:rPr lang="en-US" sz="4450" b="0" i="0" u="none" strike="noStrike" cap="none">
                <a:solidFill>
                  <a:schemeClr val="tx1"/>
                </a:solidFill>
                <a:latin typeface="Poppins Light"/>
                <a:ea typeface="Poppins Light"/>
                <a:cs typeface="Poppins Light"/>
                <a:sym typeface="Poppins Light"/>
              </a:rPr>
              <a:t>Yondr at Turing House School </a:t>
            </a:r>
            <a:endParaRPr sz="4450" b="0" i="0" u="none" strike="noStrike" cap="none">
              <a:solidFill>
                <a:schemeClr val="tx1"/>
              </a:solidFill>
              <a:latin typeface="Calibri"/>
              <a:ea typeface="Calibri"/>
              <a:cs typeface="Calibri"/>
              <a:sym typeface="Calibri"/>
            </a:endParaRPr>
          </a:p>
        </p:txBody>
      </p:sp>
      <p:sp>
        <p:nvSpPr>
          <p:cNvPr id="42" name="Google Shape;42;p1"/>
          <p:cNvSpPr/>
          <p:nvPr/>
        </p:nvSpPr>
        <p:spPr>
          <a:xfrm>
            <a:off x="1224654" y="2706651"/>
            <a:ext cx="5916000" cy="817008"/>
          </a:xfrm>
          <a:prstGeom prst="rect">
            <a:avLst/>
          </a:prstGeom>
          <a:noFill/>
          <a:ln>
            <a:noFill/>
          </a:ln>
        </p:spPr>
        <p:txBody>
          <a:bodyPr spcFirstLastPara="1" wrap="square" lIns="0" tIns="0" rIns="0" bIns="0" anchor="t" anchorCtr="0">
            <a:noAutofit/>
          </a:bodyPr>
          <a:lstStyle/>
          <a:p>
            <a:pPr>
              <a:lnSpc>
                <a:spcPct val="125000"/>
              </a:lnSpc>
              <a:buClr>
                <a:srgbClr val="FFB612"/>
              </a:buClr>
              <a:buSzPts val="2200"/>
              <a:buFont typeface="Poppins Light"/>
            </a:pPr>
            <a:r>
              <a:rPr lang="en-US" sz="2200">
                <a:solidFill>
                  <a:schemeClr val="tx1"/>
                </a:solidFill>
                <a:latin typeface="Poppins Light"/>
                <a:ea typeface="Poppins Light"/>
                <a:cs typeface="Poppins Light"/>
                <a:sym typeface="Poppins Light"/>
              </a:rPr>
              <a:t>Parent/Carer Presentation</a:t>
            </a:r>
          </a:p>
          <a:p>
            <a:pPr>
              <a:lnSpc>
                <a:spcPct val="125000"/>
              </a:lnSpc>
              <a:buClr>
                <a:srgbClr val="FFB612"/>
              </a:buClr>
              <a:buSzPts val="2200"/>
              <a:buFont typeface="Poppins Light"/>
            </a:pPr>
            <a:r>
              <a:rPr lang="en-US" sz="2200">
                <a:solidFill>
                  <a:schemeClr val="tx1"/>
                </a:solidFill>
                <a:latin typeface="Poppins Light"/>
                <a:ea typeface="Poppins Light"/>
                <a:cs typeface="Poppins Light"/>
                <a:sym typeface="Poppins Light"/>
              </a:rPr>
              <a:t>9th June 2025</a:t>
            </a:r>
            <a:endParaRPr lang="en-US" sz="2200" b="0" i="0" u="none" strike="noStrike" cap="none">
              <a:solidFill>
                <a:schemeClr val="tx1"/>
              </a:solidFill>
              <a:latin typeface="Calibri"/>
              <a:ea typeface="Calibri"/>
              <a:cs typeface="Calibri"/>
            </a:endParaRPr>
          </a:p>
        </p:txBody>
      </p:sp>
      <p:sp>
        <p:nvSpPr>
          <p:cNvPr id="43" name="Google Shape;43;p1"/>
          <p:cNvSpPr/>
          <p:nvPr/>
        </p:nvSpPr>
        <p:spPr>
          <a:xfrm>
            <a:off x="793790" y="4805005"/>
            <a:ext cx="12693729"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rgbClr val="666666"/>
              </a:buClr>
              <a:buSzPts val="1750"/>
              <a:buFont typeface="Roboto Light"/>
              <a:buNone/>
            </a:pPr>
            <a:r>
              <a:rPr lang="en-US" sz="1750" b="0" i="0" u="none" strike="noStrike" cap="none">
                <a:solidFill>
                  <a:srgbClr val="666666"/>
                </a:solidFill>
                <a:latin typeface="Roboto Light"/>
                <a:ea typeface="Roboto Light"/>
                <a:cs typeface="Roboto Light"/>
                <a:sym typeface="Roboto Light"/>
              </a:rPr>
              <a:t>.</a:t>
            </a:r>
            <a:endParaRPr sz="1750" b="0" i="0" u="none" strike="noStrike" cap="none">
              <a:solidFill>
                <a:schemeClr val="dk1"/>
              </a:solidFill>
              <a:latin typeface="Calibri"/>
              <a:ea typeface="Calibri"/>
              <a:cs typeface="Calibri"/>
              <a:sym typeface="Calibri"/>
            </a:endParaRPr>
          </a:p>
        </p:txBody>
      </p:sp>
      <p:pic>
        <p:nvPicPr>
          <p:cNvPr id="44" name="Google Shape;44;p1"/>
          <p:cNvPicPr preferRelativeResize="0"/>
          <p:nvPr/>
        </p:nvPicPr>
        <p:blipFill rotWithShape="1">
          <a:blip r:embed="rId5">
            <a:alphaModFix/>
          </a:blip>
          <a:srcRect/>
          <a:stretch/>
        </p:blipFill>
        <p:spPr>
          <a:xfrm>
            <a:off x="12933803" y="228599"/>
            <a:ext cx="1467998" cy="1467998"/>
          </a:xfrm>
          <a:prstGeom prst="rect">
            <a:avLst/>
          </a:prstGeom>
          <a:noFill/>
          <a:ln>
            <a:noFill/>
          </a:ln>
        </p:spPr>
      </p:pic>
      <p:pic>
        <p:nvPicPr>
          <p:cNvPr id="5" name="Picture 4" descr="A logo with text on it&#10;&#10;AI-generated content may be incorrect.">
            <a:extLst>
              <a:ext uri="{FF2B5EF4-FFF2-40B4-BE49-F238E27FC236}">
                <a16:creationId xmlns:a16="http://schemas.microsoft.com/office/drawing/2014/main" id="{B0125391-F494-7C5A-8508-0C88206D8075}"/>
              </a:ext>
            </a:extLst>
          </p:cNvPr>
          <p:cNvPicPr>
            <a:picLocks noChangeAspect="1"/>
          </p:cNvPicPr>
          <p:nvPr/>
        </p:nvPicPr>
        <p:blipFill>
          <a:blip r:embed="rId6"/>
          <a:stretch>
            <a:fillRect/>
          </a:stretch>
        </p:blipFill>
        <p:spPr>
          <a:xfrm>
            <a:off x="9552845" y="5737332"/>
            <a:ext cx="4561414" cy="2376911"/>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441B123-F09A-197F-65ED-E069D07B77A7}"/>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FA3E6450-2B7A-4EAA-8C82-B0EF8572678B}"/>
              </a:ext>
            </a:extLst>
          </p:cNvPr>
          <p:cNvPicPr preferRelativeResize="0"/>
          <p:nvPr/>
        </p:nvPicPr>
        <p:blipFill rotWithShape="1">
          <a:blip r:embed="rId3">
            <a:alphaModFix/>
          </a:blip>
          <a:srcRect/>
          <a:stretch/>
        </p:blipFill>
        <p:spPr>
          <a:xfrm>
            <a:off x="0" y="0"/>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97B5AFFC-7566-F87D-6FE0-7AB5DFBC933B}"/>
              </a:ext>
            </a:extLst>
          </p:cNvPr>
          <p:cNvSpPr/>
          <p:nvPr/>
        </p:nvSpPr>
        <p:spPr>
          <a:xfrm>
            <a:off x="742950" y="585073"/>
            <a:ext cx="9333300"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US" sz="3300">
                <a:solidFill>
                  <a:srgbClr val="FFB612"/>
                </a:solidFill>
                <a:latin typeface="Poppins Light"/>
                <a:ea typeface="Calibri"/>
                <a:cs typeface="Poppins Light"/>
                <a:sym typeface="Poppins Light"/>
              </a:rPr>
              <a:t>Labelling Yondr Pouches</a:t>
            </a:r>
          </a:p>
          <a:p>
            <a:pPr marL="0" marR="0" lvl="0" indent="0" algn="l" rtl="0">
              <a:lnSpc>
                <a:spcPct val="125757"/>
              </a:lnSpc>
              <a:spcBef>
                <a:spcPts val="0"/>
              </a:spcBef>
              <a:spcAft>
                <a:spcPts val="0"/>
              </a:spcAft>
              <a:buClr>
                <a:srgbClr val="FFB612"/>
              </a:buClr>
              <a:buSzPts val="3300"/>
              <a:buFont typeface="Poppins Light"/>
              <a:buNone/>
            </a:pPr>
            <a:endParaRPr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414BDB8D-8B3D-CA1C-BF90-CBA79BF900F3}"/>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79136F4A-BCC0-413A-A500-86F7657960F3}"/>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24BB1EA1-14DF-F907-BA13-0CD56DC8A072}"/>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68F01EB4-974B-5A00-F6E0-6145577DBCDE}"/>
              </a:ext>
            </a:extLst>
          </p:cNvPr>
          <p:cNvSpPr txBox="1"/>
          <p:nvPr/>
        </p:nvSpPr>
        <p:spPr>
          <a:xfrm>
            <a:off x="620486" y="3044086"/>
            <a:ext cx="13526588" cy="1846659"/>
          </a:xfrm>
          <a:prstGeom prst="rect">
            <a:avLst/>
          </a:prstGeom>
          <a:solidFill>
            <a:srgbClr val="FFF7E1"/>
          </a:solidFill>
        </p:spPr>
        <p:txBody>
          <a:bodyPr wrap="square" lIns="91440" tIns="45720" rIns="91440" bIns="45720" rtlCol="0" anchor="t">
            <a:spAutoFit/>
          </a:bodyPr>
          <a:lstStyle/>
          <a:p>
            <a:pPr marL="457200" indent="-457200">
              <a:buFont typeface="+mj-lt"/>
              <a:buAutoNum type="arabicPeriod"/>
            </a:pPr>
            <a:r>
              <a:rPr lang="en-GB" sz="2000"/>
              <a:t>When students first receive their </a:t>
            </a:r>
            <a:r>
              <a:rPr lang="en-GB" sz="2000" err="1"/>
              <a:t>Yondr</a:t>
            </a:r>
            <a:r>
              <a:rPr lang="en-GB" sz="2000"/>
              <a:t> pouches, they will also be given a card by their tutor that will have their name, form and school contact details on.</a:t>
            </a:r>
          </a:p>
          <a:p>
            <a:pPr marL="457200" indent="-457200">
              <a:buFont typeface="+mj-lt"/>
              <a:buAutoNum type="arabicPeriod"/>
            </a:pPr>
            <a:endParaRPr lang="en-GB" sz="2000"/>
          </a:p>
          <a:p>
            <a:pPr marL="457200" indent="-457200">
              <a:buFont typeface="+mj-lt"/>
              <a:buAutoNum type="arabicPeriod"/>
            </a:pPr>
            <a:r>
              <a:rPr lang="en-GB" sz="2000"/>
              <a:t>This card slots into the plastic sleeve on the </a:t>
            </a:r>
            <a:r>
              <a:rPr lang="en-GB" sz="2000" err="1"/>
              <a:t>Yondr</a:t>
            </a:r>
            <a:r>
              <a:rPr lang="en-GB" sz="2000"/>
              <a:t> pouch. If a student loses their card/</a:t>
            </a:r>
            <a:r>
              <a:rPr lang="en-GB" sz="2000" err="1"/>
              <a:t>Yondr</a:t>
            </a:r>
            <a:r>
              <a:rPr lang="en-GB" sz="2000"/>
              <a:t> pouch, they can collect a new card from the Main Office.</a:t>
            </a:r>
          </a:p>
          <a:p>
            <a:endParaRPr lang="en-GB"/>
          </a:p>
        </p:txBody>
      </p:sp>
      <p:pic>
        <p:nvPicPr>
          <p:cNvPr id="18" name="Picture 17" descr="A logo with text on it&#10;&#10;AI-generated content may be incorrect.">
            <a:extLst>
              <a:ext uri="{FF2B5EF4-FFF2-40B4-BE49-F238E27FC236}">
                <a16:creationId xmlns:a16="http://schemas.microsoft.com/office/drawing/2014/main" id="{62C0A67B-CCE5-BEAD-4EFF-09CF6F6140D1}"/>
              </a:ext>
            </a:extLst>
          </p:cNvPr>
          <p:cNvPicPr>
            <a:picLocks noChangeAspect="1"/>
          </p:cNvPicPr>
          <p:nvPr/>
        </p:nvPicPr>
        <p:blipFill>
          <a:blip r:embed="rId4"/>
          <a:stretch>
            <a:fillRect/>
          </a:stretch>
        </p:blipFill>
        <p:spPr>
          <a:xfrm>
            <a:off x="10619742" y="215994"/>
            <a:ext cx="3731954" cy="1944687"/>
          </a:xfrm>
          <a:prstGeom prst="rect">
            <a:avLst/>
          </a:prstGeom>
        </p:spPr>
      </p:pic>
      <p:pic>
        <p:nvPicPr>
          <p:cNvPr id="5122" name="Picture 2" descr="Salem-Keizer schools to lock students' phones in Yondr pouches">
            <a:extLst>
              <a:ext uri="{FF2B5EF4-FFF2-40B4-BE49-F238E27FC236}">
                <a16:creationId xmlns:a16="http://schemas.microsoft.com/office/drawing/2014/main" id="{7DCB92CE-99C1-AD41-06AB-FB80F2105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458" y="5105766"/>
            <a:ext cx="5472112" cy="273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5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0D0F089-6A63-4BC0-4746-A18F5088FF5C}"/>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665DC97B-A739-B579-2071-07E6CDACC9F6}"/>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89F6D685-C85F-59F9-7764-EE943C988CD6}"/>
              </a:ext>
            </a:extLst>
          </p:cNvPr>
          <p:cNvSpPr/>
          <p:nvPr/>
        </p:nvSpPr>
        <p:spPr>
          <a:xfrm>
            <a:off x="769802" y="922987"/>
            <a:ext cx="9333300"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US" sz="3300">
                <a:solidFill>
                  <a:srgbClr val="FFB612"/>
                </a:solidFill>
                <a:latin typeface="Poppins Light"/>
                <a:ea typeface="Calibri"/>
                <a:cs typeface="Poppins Light"/>
                <a:sym typeface="Poppins Light"/>
              </a:rPr>
              <a:t>Yondr Yoga &amp; Spot Checks</a:t>
            </a:r>
          </a:p>
          <a:p>
            <a:pPr marL="0" marR="0" lvl="0" indent="0" algn="l" rtl="0">
              <a:lnSpc>
                <a:spcPct val="125757"/>
              </a:lnSpc>
              <a:spcBef>
                <a:spcPts val="0"/>
              </a:spcBef>
              <a:spcAft>
                <a:spcPts val="0"/>
              </a:spcAft>
              <a:buClr>
                <a:srgbClr val="FFB612"/>
              </a:buClr>
              <a:buSzPts val="3300"/>
              <a:buFont typeface="Poppins Light"/>
              <a:buNone/>
            </a:pPr>
            <a:endParaRPr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7632F394-12CB-DB7F-93B2-54D93EFE7F69}"/>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66B86476-806B-08FF-46EC-EF1BA6E2F463}"/>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7D070E22-E4F2-8F0C-CC15-B922E9FCFD13}"/>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pic>
        <p:nvPicPr>
          <p:cNvPr id="18" name="Picture 17" descr="A logo with text on it&#10;&#10;AI-generated content may be incorrect.">
            <a:extLst>
              <a:ext uri="{FF2B5EF4-FFF2-40B4-BE49-F238E27FC236}">
                <a16:creationId xmlns:a16="http://schemas.microsoft.com/office/drawing/2014/main" id="{CF4E3579-C6C1-AB30-8748-902CF03F06AF}"/>
              </a:ext>
            </a:extLst>
          </p:cNvPr>
          <p:cNvPicPr>
            <a:picLocks noChangeAspect="1"/>
          </p:cNvPicPr>
          <p:nvPr/>
        </p:nvPicPr>
        <p:blipFill>
          <a:blip r:embed="rId5"/>
          <a:stretch>
            <a:fillRect/>
          </a:stretch>
        </p:blipFill>
        <p:spPr>
          <a:xfrm>
            <a:off x="10619742" y="215994"/>
            <a:ext cx="3731954" cy="1944687"/>
          </a:xfrm>
          <a:prstGeom prst="rect">
            <a:avLst/>
          </a:prstGeom>
        </p:spPr>
      </p:pic>
      <p:sp>
        <p:nvSpPr>
          <p:cNvPr id="2" name="TextBox 1">
            <a:extLst>
              <a:ext uri="{FF2B5EF4-FFF2-40B4-BE49-F238E27FC236}">
                <a16:creationId xmlns:a16="http://schemas.microsoft.com/office/drawing/2014/main" id="{EAAFF777-2276-014B-7A74-2AC2E26F2232}"/>
              </a:ext>
            </a:extLst>
          </p:cNvPr>
          <p:cNvSpPr txBox="1"/>
          <p:nvPr/>
        </p:nvSpPr>
        <p:spPr>
          <a:xfrm>
            <a:off x="1142896" y="3056709"/>
            <a:ext cx="12437637" cy="4555093"/>
          </a:xfrm>
          <a:prstGeom prst="rect">
            <a:avLst/>
          </a:prstGeom>
          <a:solidFill>
            <a:srgbClr val="FFF7E1"/>
          </a:solidFill>
        </p:spPr>
        <p:txBody>
          <a:bodyPr wrap="square" lIns="91440" tIns="45720" rIns="91440" bIns="45720" rtlCol="0" anchor="t">
            <a:spAutoFit/>
          </a:bodyPr>
          <a:lstStyle/>
          <a:p>
            <a:pPr>
              <a:spcAft>
                <a:spcPts val="600"/>
              </a:spcAft>
            </a:pPr>
            <a:r>
              <a:rPr lang="en-GB" sz="2000" err="1"/>
              <a:t>Yondr</a:t>
            </a:r>
            <a:r>
              <a:rPr lang="en-GB" sz="2000"/>
              <a:t> Yoga</a:t>
            </a:r>
          </a:p>
          <a:p>
            <a:pPr marL="342900" indent="-342900">
              <a:spcAft>
                <a:spcPts val="600"/>
              </a:spcAft>
              <a:buFont typeface="Arial" panose="020B0604020202020204" pitchFamily="34" charset="0"/>
              <a:buChar char="•"/>
            </a:pPr>
            <a:r>
              <a:rPr lang="en-GB" sz="2000"/>
              <a:t>Hold up the phone in one hand and the pouch in the other</a:t>
            </a:r>
            <a:endParaRPr lang="en-GB"/>
          </a:p>
          <a:p>
            <a:pPr marL="342900" indent="-342900">
              <a:spcAft>
                <a:spcPts val="600"/>
              </a:spcAft>
              <a:buFont typeface="Arial" panose="020B0604020202020204" pitchFamily="34" charset="0"/>
              <a:buChar char="•"/>
            </a:pPr>
            <a:r>
              <a:rPr lang="en-GB" sz="2000"/>
              <a:t>Tap the screen to make sure it is off</a:t>
            </a:r>
          </a:p>
          <a:p>
            <a:pPr marL="342900" indent="-342900">
              <a:spcAft>
                <a:spcPts val="600"/>
              </a:spcAft>
              <a:buFont typeface="Arial" panose="020B0604020202020204" pitchFamily="34" charset="0"/>
              <a:buChar char="•"/>
            </a:pPr>
            <a:r>
              <a:rPr lang="en-GB" sz="2000"/>
              <a:t>Lock it</a:t>
            </a:r>
          </a:p>
          <a:p>
            <a:pPr marL="342900" indent="-342900">
              <a:spcAft>
                <a:spcPts val="600"/>
              </a:spcAft>
              <a:buFont typeface="Arial" panose="020B0604020202020204" pitchFamily="34" charset="0"/>
              <a:buChar char="•"/>
            </a:pPr>
            <a:r>
              <a:rPr lang="en-GB" sz="2000"/>
              <a:t>Pinch the pouch in the corner, hold the pouch upside down and shake it </a:t>
            </a:r>
          </a:p>
          <a:p>
            <a:pPr marL="342900" indent="-342900">
              <a:spcAft>
                <a:spcPts val="600"/>
              </a:spcAft>
              <a:buFont typeface="Arial" panose="020B0604020202020204" pitchFamily="34" charset="0"/>
              <a:buChar char="•"/>
            </a:pPr>
            <a:endParaRPr lang="en-GB" sz="2000"/>
          </a:p>
          <a:p>
            <a:pPr>
              <a:spcAft>
                <a:spcPts val="600"/>
              </a:spcAft>
            </a:pPr>
            <a:r>
              <a:rPr lang="en-GB" sz="2000"/>
              <a:t>Bag searches and Phone Wands</a:t>
            </a:r>
          </a:p>
          <a:p>
            <a:pPr marL="342900" indent="-342900">
              <a:spcAft>
                <a:spcPts val="600"/>
              </a:spcAft>
              <a:buChar char="•"/>
            </a:pPr>
            <a:r>
              <a:rPr lang="en-GB" sz="2000"/>
              <a:t>Spot checks will happen regularly, throughout the school day</a:t>
            </a:r>
          </a:p>
          <a:p>
            <a:pPr marL="342900" indent="-342900">
              <a:spcAft>
                <a:spcPts val="600"/>
              </a:spcAft>
              <a:buChar char="•"/>
            </a:pPr>
            <a:r>
              <a:rPr lang="en-GB" sz="2000"/>
              <a:t>Spot checks will focus on the legitimacy of the phone and any damage to the pouch</a:t>
            </a:r>
          </a:p>
          <a:p>
            <a:pPr marL="342900" indent="-342900">
              <a:spcAft>
                <a:spcPts val="600"/>
              </a:spcAft>
              <a:buChar char="•"/>
            </a:pPr>
            <a:r>
              <a:rPr lang="en-GB" sz="2000"/>
              <a:t>Spot checks will also be done with members of SLT who will use a Phone Wand to complete bag searches</a:t>
            </a:r>
          </a:p>
          <a:p>
            <a:pPr marL="342900" indent="-342900">
              <a:spcAft>
                <a:spcPts val="600"/>
              </a:spcAft>
              <a:buChar char="•"/>
            </a:pPr>
            <a:r>
              <a:rPr lang="en-GB" sz="2000"/>
              <a:t>Students found with phones will be sanctioned</a:t>
            </a:r>
          </a:p>
        </p:txBody>
      </p:sp>
    </p:spTree>
    <p:extLst>
      <p:ext uri="{BB962C8B-B14F-4D97-AF65-F5344CB8AC3E}">
        <p14:creationId xmlns:p14="http://schemas.microsoft.com/office/powerpoint/2010/main" val="362674543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42870B9-D6AD-0135-1BD0-4642F1BD109F}"/>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41E8684A-505C-9B0E-77E2-8E6835BFB321}"/>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474BF483-3C80-CE3B-39B1-60F5A92F2974}"/>
              </a:ext>
            </a:extLst>
          </p:cNvPr>
          <p:cNvSpPr/>
          <p:nvPr/>
        </p:nvSpPr>
        <p:spPr>
          <a:xfrm>
            <a:off x="742950" y="585073"/>
            <a:ext cx="10347416"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GB" sz="3300">
                <a:solidFill>
                  <a:srgbClr val="FFB612"/>
                </a:solidFill>
                <a:latin typeface="Poppins Light"/>
                <a:ea typeface="Calibri"/>
                <a:cs typeface="Poppins Light"/>
                <a:sym typeface="Poppins Light"/>
              </a:rPr>
              <a:t>Procedures for Forgotten or Damaged Pouches</a:t>
            </a:r>
          </a:p>
          <a:p>
            <a:pPr marL="0" marR="0" lvl="0" indent="0" algn="l" rtl="0">
              <a:lnSpc>
                <a:spcPct val="125757"/>
              </a:lnSpc>
              <a:spcBef>
                <a:spcPts val="0"/>
              </a:spcBef>
              <a:spcAft>
                <a:spcPts val="0"/>
              </a:spcAft>
              <a:buClr>
                <a:srgbClr val="FFB612"/>
              </a:buClr>
              <a:buSzPts val="3300"/>
              <a:buFont typeface="Poppins Light"/>
              <a:buNone/>
            </a:pPr>
            <a:endParaRPr lang="en-US"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1930088C-B548-6274-4BBB-403156964A78}"/>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6889F42C-C1CA-9E2E-D981-815A81BE8A86}"/>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E4248552-43C3-F544-BBD4-F59039F4CAE3}"/>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97443F51-797A-F458-2690-E913B98890BD}"/>
              </a:ext>
            </a:extLst>
          </p:cNvPr>
          <p:cNvSpPr txBox="1"/>
          <p:nvPr/>
        </p:nvSpPr>
        <p:spPr>
          <a:xfrm>
            <a:off x="169333" y="2745754"/>
            <a:ext cx="12263413" cy="5232202"/>
          </a:xfrm>
          <a:prstGeom prst="rect">
            <a:avLst/>
          </a:prstGeom>
          <a:solidFill>
            <a:srgbClr val="FFF7E1"/>
          </a:solidFill>
        </p:spPr>
        <p:txBody>
          <a:bodyPr wrap="square" lIns="91440" tIns="45720" rIns="91440" bIns="45720" rtlCol="0" anchor="t">
            <a:spAutoFit/>
          </a:bodyPr>
          <a:lstStyle/>
          <a:p>
            <a:pPr>
              <a:buNone/>
            </a:pPr>
            <a:r>
              <a:rPr lang="en-GB" sz="2000" b="1"/>
              <a:t>1. Student forgets Yondr pouch</a:t>
            </a:r>
          </a:p>
          <a:p>
            <a:r>
              <a:rPr lang="en-GB" sz="2000"/>
              <a:t>Period 1 teacher sends them to the Main Office to drop their phone into the Digital Detox Box and can collect it at 3pm.</a:t>
            </a:r>
          </a:p>
          <a:p>
            <a:pPr>
              <a:buNone/>
            </a:pPr>
            <a:endParaRPr lang="en-GB" sz="2000"/>
          </a:p>
          <a:p>
            <a:pPr>
              <a:buNone/>
            </a:pPr>
            <a:r>
              <a:rPr lang="en-GB" sz="2000" b="1"/>
              <a:t>2. Student has damaged pouch that won't lock</a:t>
            </a:r>
          </a:p>
          <a:p>
            <a:pPr>
              <a:buNone/>
            </a:pPr>
            <a:r>
              <a:rPr lang="en-GB" sz="2000"/>
              <a:t>Teacher sends them to the Main Office to drop their phone into the Digital Detox Box and can collect it at 3pm.</a:t>
            </a:r>
          </a:p>
          <a:p>
            <a:pPr>
              <a:buNone/>
            </a:pPr>
            <a:endParaRPr lang="en-GB" sz="2000"/>
          </a:p>
          <a:p>
            <a:pPr>
              <a:buNone/>
            </a:pPr>
            <a:r>
              <a:rPr lang="en-GB" sz="2000" b="1"/>
              <a:t>3. Student doesn't normally bring a phone but has one today</a:t>
            </a:r>
          </a:p>
          <a:p>
            <a:pPr>
              <a:buNone/>
            </a:pPr>
            <a:r>
              <a:rPr lang="en-GB" sz="2000"/>
              <a:t>Teacher sends them to the Main Office to drop their phone into the Digital Detox Box and can collect it at 3pm.</a:t>
            </a:r>
          </a:p>
          <a:p>
            <a:pPr>
              <a:buNone/>
            </a:pPr>
            <a:endParaRPr lang="en-GB" sz="2000"/>
          </a:p>
          <a:p>
            <a:pPr>
              <a:buNone/>
            </a:pPr>
            <a:r>
              <a:rPr lang="en-GB" sz="2000" b="1"/>
              <a:t>4. Student needs a new Yondr Pouch</a:t>
            </a:r>
          </a:p>
          <a:p>
            <a:r>
              <a:rPr lang="en-GB" sz="2000"/>
              <a:t>Students can purchase this via </a:t>
            </a:r>
            <a:r>
              <a:rPr lang="en-GB" sz="2000" b="1"/>
              <a:t>ParentPay</a:t>
            </a:r>
            <a:r>
              <a:rPr lang="en-GB" sz="2000"/>
              <a:t> and collect it from Student Services once the tutor has been notified. Tutors must ensure that tutees give their </a:t>
            </a:r>
            <a:r>
              <a:rPr lang="en-GB" sz="2000" b="1"/>
              <a:t>mobile phone</a:t>
            </a:r>
            <a:r>
              <a:rPr lang="en-GB" sz="2000"/>
              <a:t> into the Main Office every day until their new </a:t>
            </a:r>
            <a:r>
              <a:rPr lang="en-GB" sz="2000" b="1"/>
              <a:t>Yondr</a:t>
            </a:r>
            <a:r>
              <a:rPr lang="en-GB" sz="2000"/>
              <a:t> pouch arrives</a:t>
            </a:r>
            <a:r>
              <a:rPr lang="en-GB"/>
              <a:t>.</a:t>
            </a:r>
          </a:p>
          <a:p>
            <a:endParaRPr lang="en-GB"/>
          </a:p>
        </p:txBody>
      </p:sp>
      <p:pic>
        <p:nvPicPr>
          <p:cNvPr id="18" name="Picture 17" descr="A logo with text on it&#10;&#10;AI-generated content may be incorrect.">
            <a:extLst>
              <a:ext uri="{FF2B5EF4-FFF2-40B4-BE49-F238E27FC236}">
                <a16:creationId xmlns:a16="http://schemas.microsoft.com/office/drawing/2014/main" id="{58C279C6-216A-3476-0CCF-897F0FB0859C}"/>
              </a:ext>
            </a:extLst>
          </p:cNvPr>
          <p:cNvPicPr>
            <a:picLocks noChangeAspect="1"/>
          </p:cNvPicPr>
          <p:nvPr/>
        </p:nvPicPr>
        <p:blipFill>
          <a:blip r:embed="rId5"/>
          <a:stretch>
            <a:fillRect/>
          </a:stretch>
        </p:blipFill>
        <p:spPr>
          <a:xfrm>
            <a:off x="10619742" y="215994"/>
            <a:ext cx="3731954" cy="1944687"/>
          </a:xfrm>
          <a:prstGeom prst="rect">
            <a:avLst/>
          </a:prstGeom>
        </p:spPr>
      </p:pic>
      <p:pic>
        <p:nvPicPr>
          <p:cNvPr id="1026" name="Picture 2">
            <a:extLst>
              <a:ext uri="{FF2B5EF4-FFF2-40B4-BE49-F238E27FC236}">
                <a16:creationId xmlns:a16="http://schemas.microsoft.com/office/drawing/2014/main" id="{154446FD-60CF-DDAD-9292-01F4FD71DC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5719" y="2512055"/>
            <a:ext cx="2109513" cy="37183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black rectangular object with yellow text&#10;&#10;AI-generated content may be incorrect.">
            <a:extLst>
              <a:ext uri="{FF2B5EF4-FFF2-40B4-BE49-F238E27FC236}">
                <a16:creationId xmlns:a16="http://schemas.microsoft.com/office/drawing/2014/main" id="{EE5CA4BE-F90C-148D-7F81-D1A4D0F23B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629651">
            <a:off x="12559108" y="6687531"/>
            <a:ext cx="1876495" cy="64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8298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C7D71EB-BD38-620C-3041-303DCAF09FAB}"/>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823C9CB7-E820-6762-3033-BC808A2CD71E}"/>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1F8FFE43-C166-3C12-8A24-63179CF94A7A}"/>
              </a:ext>
            </a:extLst>
          </p:cNvPr>
          <p:cNvSpPr/>
          <p:nvPr/>
        </p:nvSpPr>
        <p:spPr>
          <a:xfrm>
            <a:off x="428626" y="900848"/>
            <a:ext cx="10347416"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GB" sz="3300">
                <a:solidFill>
                  <a:srgbClr val="FFB612"/>
                </a:solidFill>
                <a:latin typeface="Poppins Light"/>
                <a:ea typeface="Calibri"/>
                <a:cs typeface="Poppins Light"/>
                <a:sym typeface="Poppins Light"/>
              </a:rPr>
              <a:t>Procedures for Forgotten or Damaged Pouches</a:t>
            </a:r>
          </a:p>
          <a:p>
            <a:pPr marL="0" marR="0" lvl="0" indent="0" algn="l" rtl="0">
              <a:lnSpc>
                <a:spcPct val="125757"/>
              </a:lnSpc>
              <a:spcBef>
                <a:spcPts val="0"/>
              </a:spcBef>
              <a:spcAft>
                <a:spcPts val="0"/>
              </a:spcAft>
              <a:buClr>
                <a:srgbClr val="FFB612"/>
              </a:buClr>
              <a:buSzPts val="3300"/>
              <a:buFont typeface="Poppins Light"/>
              <a:buNone/>
            </a:pPr>
            <a:endParaRPr lang="en-US"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9707DB71-B882-7471-E272-3D0ADC1FB2AD}"/>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86B1A142-9E5D-395D-A444-C3AAA0DE47BB}"/>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93A977B8-73D7-2761-4C4E-2FC8881259A4}"/>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273D6428-C0A5-329E-AA26-114DE310C284}"/>
              </a:ext>
            </a:extLst>
          </p:cNvPr>
          <p:cNvGraphicFramePr>
            <a:graphicFrameLocks noGrp="1"/>
          </p:cNvGraphicFramePr>
          <p:nvPr>
            <p:extLst>
              <p:ext uri="{D42A27DB-BD31-4B8C-83A1-F6EECF244321}">
                <p14:modId xmlns:p14="http://schemas.microsoft.com/office/powerpoint/2010/main" val="291918070"/>
              </p:ext>
            </p:extLst>
          </p:nvPr>
        </p:nvGraphicFramePr>
        <p:xfrm>
          <a:off x="185738" y="2863096"/>
          <a:ext cx="14216063" cy="5288950"/>
        </p:xfrm>
        <a:graphic>
          <a:graphicData uri="http://schemas.openxmlformats.org/drawingml/2006/table">
            <a:tbl>
              <a:tblPr firstRow="1" firstCol="1" bandRow="1">
                <a:tableStyleId>{912C8C85-51F0-491E-9774-3900AFEF0FD7}</a:tableStyleId>
              </a:tblPr>
              <a:tblGrid>
                <a:gridCol w="3185401">
                  <a:extLst>
                    <a:ext uri="{9D8B030D-6E8A-4147-A177-3AD203B41FA5}">
                      <a16:colId xmlns:a16="http://schemas.microsoft.com/office/drawing/2014/main" val="2428415791"/>
                    </a:ext>
                  </a:extLst>
                </a:gridCol>
                <a:gridCol w="3894812">
                  <a:extLst>
                    <a:ext uri="{9D8B030D-6E8A-4147-A177-3AD203B41FA5}">
                      <a16:colId xmlns:a16="http://schemas.microsoft.com/office/drawing/2014/main" val="487282440"/>
                    </a:ext>
                  </a:extLst>
                </a:gridCol>
                <a:gridCol w="7135850">
                  <a:extLst>
                    <a:ext uri="{9D8B030D-6E8A-4147-A177-3AD203B41FA5}">
                      <a16:colId xmlns:a16="http://schemas.microsoft.com/office/drawing/2014/main" val="624577147"/>
                    </a:ext>
                  </a:extLst>
                </a:gridCol>
              </a:tblGrid>
              <a:tr h="168059">
                <a:tc>
                  <a:txBody>
                    <a:bodyPr/>
                    <a:lstStyle/>
                    <a:p>
                      <a:pPr>
                        <a:lnSpc>
                          <a:spcPct val="115000"/>
                        </a:lnSpc>
                        <a:spcAft>
                          <a:spcPts val="1000"/>
                        </a:spcAft>
                        <a:buNone/>
                      </a:pPr>
                      <a:r>
                        <a:rPr lang="en-US" sz="1600">
                          <a:effectLst/>
                        </a:rPr>
                        <a:t>Scenario</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chemeClr val="accent4">
                        <a:lumMod val="75000"/>
                      </a:schemeClr>
                    </a:solidFill>
                  </a:tcPr>
                </a:tc>
                <a:tc>
                  <a:txBody>
                    <a:bodyPr/>
                    <a:lstStyle/>
                    <a:p>
                      <a:pPr>
                        <a:lnSpc>
                          <a:spcPct val="115000"/>
                        </a:lnSpc>
                        <a:spcAft>
                          <a:spcPts val="1000"/>
                        </a:spcAft>
                        <a:buNone/>
                      </a:pPr>
                      <a:r>
                        <a:rPr lang="en-US" sz="1600">
                          <a:effectLst/>
                        </a:rPr>
                        <a:t>Details</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chemeClr val="accent4">
                        <a:lumMod val="75000"/>
                      </a:schemeClr>
                    </a:solidFill>
                  </a:tcPr>
                </a:tc>
                <a:tc>
                  <a:txBody>
                    <a:bodyPr/>
                    <a:lstStyle/>
                    <a:p>
                      <a:pPr>
                        <a:lnSpc>
                          <a:spcPct val="115000"/>
                        </a:lnSpc>
                        <a:spcAft>
                          <a:spcPts val="1000"/>
                        </a:spcAft>
                        <a:buNone/>
                      </a:pPr>
                      <a:r>
                        <a:rPr lang="en-US" sz="1600">
                          <a:effectLst/>
                        </a:rPr>
                        <a:t>Action Taken</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chemeClr val="accent4">
                        <a:lumMod val="75000"/>
                      </a:schemeClr>
                    </a:solidFill>
                  </a:tcPr>
                </a:tc>
                <a:extLst>
                  <a:ext uri="{0D108BD9-81ED-4DB2-BD59-A6C34878D82A}">
                    <a16:rowId xmlns:a16="http://schemas.microsoft.com/office/drawing/2014/main" val="711800940"/>
                  </a:ext>
                </a:extLst>
              </a:tr>
              <a:tr h="1407847">
                <a:tc>
                  <a:txBody>
                    <a:bodyPr/>
                    <a:lstStyle/>
                    <a:p>
                      <a:pPr>
                        <a:lnSpc>
                          <a:spcPct val="115000"/>
                        </a:lnSpc>
                        <a:spcAft>
                          <a:spcPts val="1000"/>
                        </a:spcAft>
                        <a:buNone/>
                      </a:pPr>
                      <a:r>
                        <a:rPr lang="en-US" sz="1600">
                          <a:effectLst/>
                        </a:rPr>
                        <a:t>Pouch damaged/lost pouch</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Examples of damage: Ripped fabric · Torn / cut · Bent pin · Signs of force to black button or flap · Damage to the black ball · Pouch opens without unlocking station</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New pouch will need to be purchased via ParentPay. Place mobile phone into the Digital Detox Box in Student Services until a new Yondr pouch is purchased. If malicious and/or repeated, may result in a detention, internal exclusion or suspension.</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extLst>
                  <a:ext uri="{0D108BD9-81ED-4DB2-BD59-A6C34878D82A}">
                    <a16:rowId xmlns:a16="http://schemas.microsoft.com/office/drawing/2014/main" val="2774358318"/>
                  </a:ext>
                </a:extLst>
              </a:tr>
              <a:tr h="697889">
                <a:tc>
                  <a:txBody>
                    <a:bodyPr/>
                    <a:lstStyle/>
                    <a:p>
                      <a:pPr>
                        <a:lnSpc>
                          <a:spcPct val="115000"/>
                        </a:lnSpc>
                        <a:spcAft>
                          <a:spcPts val="1000"/>
                        </a:spcAft>
                        <a:buNone/>
                      </a:pPr>
                      <a:r>
                        <a:rPr lang="en-US" sz="1600">
                          <a:effectLst/>
                        </a:rPr>
                        <a:t>Forgotten pouch</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Place mobile phone into the </a:t>
                      </a:r>
                      <a:r>
                        <a:rPr lang="en-US" sz="1600" b="0" i="0" u="none" strike="noStrike" noProof="0">
                          <a:solidFill>
                            <a:srgbClr val="000000"/>
                          </a:solidFill>
                          <a:effectLst/>
                          <a:latin typeface="Arial"/>
                        </a:rPr>
                        <a:t>Digital Detox Box</a:t>
                      </a:r>
                      <a:r>
                        <a:rPr lang="en-US" sz="1600">
                          <a:effectLst/>
                        </a:rPr>
                        <a:t> in the Main Office for the day &amp; to be collected at the end of the day.</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extLst>
                  <a:ext uri="{0D108BD9-81ED-4DB2-BD59-A6C34878D82A}">
                    <a16:rowId xmlns:a16="http://schemas.microsoft.com/office/drawing/2014/main" val="193054123"/>
                  </a:ext>
                </a:extLst>
              </a:tr>
              <a:tr h="697889">
                <a:tc>
                  <a:txBody>
                    <a:bodyPr/>
                    <a:lstStyle/>
                    <a:p>
                      <a:pPr>
                        <a:lnSpc>
                          <a:spcPct val="115000"/>
                        </a:lnSpc>
                        <a:spcAft>
                          <a:spcPts val="1000"/>
                        </a:spcAft>
                        <a:buNone/>
                      </a:pPr>
                      <a:r>
                        <a:rPr lang="en-US" sz="1600">
                          <a:effectLst/>
                        </a:rPr>
                        <a:t>Accidental damage</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Place mobile phone into the </a:t>
                      </a:r>
                      <a:r>
                        <a:rPr lang="en-US" sz="1600" b="0" i="0" u="none" strike="noStrike" noProof="0">
                          <a:solidFill>
                            <a:srgbClr val="000000"/>
                          </a:solidFill>
                          <a:effectLst/>
                          <a:latin typeface="Arial"/>
                        </a:rPr>
                        <a:t>Digital Detox Box</a:t>
                      </a:r>
                      <a:r>
                        <a:rPr lang="en-US" sz="1600">
                          <a:effectLst/>
                        </a:rPr>
                        <a:t> in the Main Office until a new Yondr pouch has been purchased and issued.</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extLst>
                  <a:ext uri="{0D108BD9-81ED-4DB2-BD59-A6C34878D82A}">
                    <a16:rowId xmlns:a16="http://schemas.microsoft.com/office/drawing/2014/main" val="2482738111"/>
                  </a:ext>
                </a:extLst>
              </a:tr>
              <a:tr h="1691829">
                <a:tc>
                  <a:txBody>
                    <a:bodyPr/>
                    <a:lstStyle/>
                    <a:p>
                      <a:pPr>
                        <a:lnSpc>
                          <a:spcPct val="115000"/>
                        </a:lnSpc>
                        <a:spcAft>
                          <a:spcPts val="1000"/>
                        </a:spcAft>
                        <a:buNone/>
                      </a:pPr>
                      <a:r>
                        <a:rPr lang="en-US" sz="1600">
                          <a:effectLst/>
                        </a:rPr>
                        <a:t>Phone is seen during the school day/not in Yondr pouch</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1st time: Phone confiscated and returned at 4pm. Students will sit a detention after school; parents informed.</a:t>
                      </a:r>
                      <a:br>
                        <a:rPr lang="en-US" sz="1600">
                          <a:effectLst/>
                        </a:rPr>
                      </a:br>
                      <a:r>
                        <a:rPr lang="en-US" sz="1600">
                          <a:effectLst/>
                        </a:rPr>
                        <a:t>2nd time: Phone confiscated, returned at 4pm, student internally excluded; parents informed.</a:t>
                      </a:r>
                      <a:br>
                        <a:rPr lang="en-US" sz="1600">
                          <a:effectLst/>
                        </a:rPr>
                      </a:br>
                      <a:r>
                        <a:rPr lang="en-US" sz="1600">
                          <a:effectLst/>
                        </a:rPr>
                        <a:t>3rd time: Off Site Placement / Suspension and Parental Meeting.</a:t>
                      </a:r>
                      <a:endParaRPr lang="en-GB" sz="1600" dirty="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extLst>
                  <a:ext uri="{0D108BD9-81ED-4DB2-BD59-A6C34878D82A}">
                    <a16:rowId xmlns:a16="http://schemas.microsoft.com/office/drawing/2014/main" val="1939947855"/>
                  </a:ext>
                </a:extLst>
              </a:tr>
              <a:tr h="271916">
                <a:tc>
                  <a:txBody>
                    <a:bodyPr/>
                    <a:lstStyle/>
                    <a:p>
                      <a:pPr>
                        <a:lnSpc>
                          <a:spcPct val="115000"/>
                        </a:lnSpc>
                        <a:spcAft>
                          <a:spcPts val="1000"/>
                        </a:spcAft>
                        <a:buNone/>
                      </a:pPr>
                      <a:r>
                        <a:rPr lang="en-US" sz="1600">
                          <a:effectLst/>
                        </a:rPr>
                        <a:t>In possession of an Unlocking Station (magnet)</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tc>
                  <a:txBody>
                    <a:bodyPr/>
                    <a:lstStyle/>
                    <a:p>
                      <a:pPr>
                        <a:lnSpc>
                          <a:spcPct val="115000"/>
                        </a:lnSpc>
                        <a:spcAft>
                          <a:spcPts val="1000"/>
                        </a:spcAft>
                        <a:buNone/>
                      </a:pPr>
                      <a:r>
                        <a:rPr lang="en-US" sz="1600">
                          <a:effectLst/>
                        </a:rPr>
                        <a:t>Suspension</a:t>
                      </a:r>
                      <a:endParaRPr lang="en-GB" sz="1600">
                        <a:effectLst/>
                        <a:latin typeface="Cambria" panose="02040503050406030204" pitchFamily="18" charset="0"/>
                        <a:ea typeface="MS Mincho" panose="020B0400000000000000" pitchFamily="49" charset="-128"/>
                        <a:cs typeface="Times New Roman" panose="02020603050405020304" pitchFamily="18" charset="0"/>
                      </a:endParaRPr>
                    </a:p>
                  </a:txBody>
                  <a:tcPr marL="53852" marR="53852" marT="0" marB="0">
                    <a:solidFill>
                      <a:srgbClr val="FFF7E1"/>
                    </a:solidFill>
                  </a:tcPr>
                </a:tc>
                <a:extLst>
                  <a:ext uri="{0D108BD9-81ED-4DB2-BD59-A6C34878D82A}">
                    <a16:rowId xmlns:a16="http://schemas.microsoft.com/office/drawing/2014/main" val="3204330348"/>
                  </a:ext>
                </a:extLst>
              </a:tr>
            </a:tbl>
          </a:graphicData>
        </a:graphic>
      </p:graphicFrame>
      <p:pic>
        <p:nvPicPr>
          <p:cNvPr id="3" name="Picture 2" descr="A logo with text on it&#10;&#10;AI-generated content may be incorrect.">
            <a:extLst>
              <a:ext uri="{FF2B5EF4-FFF2-40B4-BE49-F238E27FC236}">
                <a16:creationId xmlns:a16="http://schemas.microsoft.com/office/drawing/2014/main" id="{065C9742-267E-349E-2423-45D72061E580}"/>
              </a:ext>
            </a:extLst>
          </p:cNvPr>
          <p:cNvPicPr>
            <a:picLocks noChangeAspect="1"/>
          </p:cNvPicPr>
          <p:nvPr/>
        </p:nvPicPr>
        <p:blipFill>
          <a:blip r:embed="rId5"/>
          <a:stretch>
            <a:fillRect/>
          </a:stretch>
        </p:blipFill>
        <p:spPr>
          <a:xfrm>
            <a:off x="10619742" y="215994"/>
            <a:ext cx="3731954" cy="1944687"/>
          </a:xfrm>
          <a:prstGeom prst="rect">
            <a:avLst/>
          </a:prstGeom>
        </p:spPr>
      </p:pic>
    </p:spTree>
    <p:extLst>
      <p:ext uri="{BB962C8B-B14F-4D97-AF65-F5344CB8AC3E}">
        <p14:creationId xmlns:p14="http://schemas.microsoft.com/office/powerpoint/2010/main" val="362082228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DC56866-50CB-B8EE-B0C3-337AC88E7EA4}"/>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86E56E1B-CDD6-A397-7FC2-006898EFD77D}"/>
              </a:ext>
            </a:extLst>
          </p:cNvPr>
          <p:cNvPicPr preferRelativeResize="0"/>
          <p:nvPr/>
        </p:nvPicPr>
        <p:blipFill rotWithShape="1">
          <a:blip r:embed="rId4">
            <a:alphaModFix/>
          </a:blip>
          <a:srcRect/>
          <a:stretch/>
        </p:blipFill>
        <p:spPr>
          <a:xfrm>
            <a:off x="0" y="-15068"/>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6D41C993-694D-A787-3F30-F75FCC974A4E}"/>
              </a:ext>
            </a:extLst>
          </p:cNvPr>
          <p:cNvSpPr/>
          <p:nvPr/>
        </p:nvSpPr>
        <p:spPr>
          <a:xfrm>
            <a:off x="557212" y="775556"/>
            <a:ext cx="10347416"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GB" sz="3300">
                <a:solidFill>
                  <a:srgbClr val="FFB612"/>
                </a:solidFill>
                <a:latin typeface="Poppins Light"/>
                <a:ea typeface="Calibri"/>
                <a:cs typeface="Poppins Light"/>
                <a:sym typeface="Poppins Light"/>
              </a:rPr>
              <a:t>Confiscation Procedures</a:t>
            </a:r>
          </a:p>
          <a:p>
            <a:pPr marL="0" marR="0" lvl="0" indent="0" algn="l" rtl="0">
              <a:lnSpc>
                <a:spcPct val="125757"/>
              </a:lnSpc>
              <a:spcBef>
                <a:spcPts val="0"/>
              </a:spcBef>
              <a:spcAft>
                <a:spcPts val="0"/>
              </a:spcAft>
              <a:buClr>
                <a:srgbClr val="FFB612"/>
              </a:buClr>
              <a:buSzPts val="3300"/>
              <a:buFont typeface="Poppins Light"/>
              <a:buNone/>
            </a:pPr>
            <a:endParaRPr lang="en-US"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090B4337-4367-CD2D-022A-4E5283023553}"/>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7C2A4C1D-6C6C-C7BD-2EA3-A4CDCE40393E}"/>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8867704C-B6F2-F397-1DFA-657F346BE43C}"/>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B81CC040-138F-8C9C-31C2-8497453911C8}"/>
              </a:ext>
            </a:extLst>
          </p:cNvPr>
          <p:cNvGraphicFramePr>
            <a:graphicFrameLocks noGrp="1"/>
          </p:cNvGraphicFramePr>
          <p:nvPr>
            <p:extLst>
              <p:ext uri="{D42A27DB-BD31-4B8C-83A1-F6EECF244321}">
                <p14:modId xmlns:p14="http://schemas.microsoft.com/office/powerpoint/2010/main" val="839253295"/>
              </p:ext>
            </p:extLst>
          </p:nvPr>
        </p:nvGraphicFramePr>
        <p:xfrm>
          <a:off x="442912" y="3114951"/>
          <a:ext cx="13744576" cy="4768841"/>
        </p:xfrm>
        <a:graphic>
          <a:graphicData uri="http://schemas.openxmlformats.org/drawingml/2006/table">
            <a:tbl>
              <a:tblPr firstRow="1" firstCol="1" bandRow="1">
                <a:tableStyleId>{912C8C85-51F0-491E-9774-3900AFEF0FD7}</a:tableStyleId>
              </a:tblPr>
              <a:tblGrid>
                <a:gridCol w="2486026">
                  <a:extLst>
                    <a:ext uri="{9D8B030D-6E8A-4147-A177-3AD203B41FA5}">
                      <a16:colId xmlns:a16="http://schemas.microsoft.com/office/drawing/2014/main" val="806213967"/>
                    </a:ext>
                  </a:extLst>
                </a:gridCol>
                <a:gridCol w="11258550">
                  <a:extLst>
                    <a:ext uri="{9D8B030D-6E8A-4147-A177-3AD203B41FA5}">
                      <a16:colId xmlns:a16="http://schemas.microsoft.com/office/drawing/2014/main" val="473023827"/>
                    </a:ext>
                  </a:extLst>
                </a:gridCol>
              </a:tblGrid>
              <a:tr h="401553">
                <a:tc>
                  <a:txBody>
                    <a:bodyPr/>
                    <a:lstStyle/>
                    <a:p>
                      <a:pPr>
                        <a:lnSpc>
                          <a:spcPct val="115000"/>
                        </a:lnSpc>
                        <a:spcAft>
                          <a:spcPts val="1000"/>
                        </a:spcAft>
                        <a:buNone/>
                      </a:pPr>
                      <a:r>
                        <a:rPr lang="en-US" sz="1800">
                          <a:effectLst/>
                        </a:rPr>
                        <a:t>Procedure</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800">
                          <a:effectLst/>
                        </a:rPr>
                        <a:t>Details</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6254057"/>
                  </a:ext>
                </a:extLst>
              </a:tr>
              <a:tr h="401553">
                <a:tc>
                  <a:txBody>
                    <a:bodyPr/>
                    <a:lstStyle/>
                    <a:p>
                      <a:pPr>
                        <a:lnSpc>
                          <a:spcPct val="115000"/>
                        </a:lnSpc>
                        <a:spcAft>
                          <a:spcPts val="1000"/>
                        </a:spcAft>
                        <a:buNone/>
                      </a:pPr>
                      <a:r>
                        <a:rPr lang="en-US" sz="1800">
                          <a:effectLst/>
                        </a:rPr>
                        <a:t>Phone seen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If a student is seen with a mobile phone between 8.30am–3pm, it will be confiscated by the member of staff.</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extLst>
                  <a:ext uri="{0D108BD9-81ED-4DB2-BD59-A6C34878D82A}">
                    <a16:rowId xmlns:a16="http://schemas.microsoft.com/office/drawing/2014/main" val="3176926551"/>
                  </a:ext>
                </a:extLst>
              </a:tr>
              <a:tr h="401553">
                <a:tc>
                  <a:txBody>
                    <a:bodyPr/>
                    <a:lstStyle/>
                    <a:p>
                      <a:pPr>
                        <a:lnSpc>
                          <a:spcPct val="115000"/>
                        </a:lnSpc>
                        <a:spcAft>
                          <a:spcPts val="1000"/>
                        </a:spcAft>
                        <a:buNone/>
                      </a:pPr>
                      <a:r>
                        <a:rPr lang="en-US" sz="1800">
                          <a:effectLst/>
                        </a:rPr>
                        <a:t>Student refusal</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If a student refuses to hand their phone in, then staff will escalate this to On Call  as soon as possible. This will result in an immediate on call and internal inclusion.</a:t>
                      </a:r>
                    </a:p>
                  </a:txBody>
                  <a:tcPr marL="68580" marR="68580" marT="0" marB="0">
                    <a:solidFill>
                      <a:srgbClr val="FFF7E1"/>
                    </a:solidFill>
                  </a:tcPr>
                </a:tc>
                <a:extLst>
                  <a:ext uri="{0D108BD9-81ED-4DB2-BD59-A6C34878D82A}">
                    <a16:rowId xmlns:a16="http://schemas.microsoft.com/office/drawing/2014/main" val="247149125"/>
                  </a:ext>
                </a:extLst>
              </a:tr>
              <a:tr h="840399">
                <a:tc>
                  <a:txBody>
                    <a:bodyPr/>
                    <a:lstStyle/>
                    <a:p>
                      <a:pPr>
                        <a:lnSpc>
                          <a:spcPct val="115000"/>
                        </a:lnSpc>
                        <a:spcAft>
                          <a:spcPts val="1000"/>
                        </a:spcAft>
                        <a:buNone/>
                      </a:pPr>
                      <a:r>
                        <a:rPr lang="en-US" sz="1800">
                          <a:effectLst/>
                        </a:rPr>
                        <a:t>Phone handover</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If a member of staff has to confiscate a student’s phone, it will be handed in to the Main Office, where it will be placed in the </a:t>
                      </a:r>
                      <a:r>
                        <a:rPr lang="en-US" sz="1800" b="0" i="0" u="none" strike="noStrike" noProof="0">
                          <a:solidFill>
                            <a:srgbClr val="000000"/>
                          </a:solidFill>
                          <a:effectLst/>
                          <a:latin typeface="Arial"/>
                        </a:rPr>
                        <a:t>Digital Detox Box</a:t>
                      </a:r>
                      <a:r>
                        <a:rPr lang="en-US" sz="1800">
                          <a:effectLst/>
                        </a:rPr>
                        <a:t>.</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extLst>
                  <a:ext uri="{0D108BD9-81ED-4DB2-BD59-A6C34878D82A}">
                    <a16:rowId xmlns:a16="http://schemas.microsoft.com/office/drawing/2014/main" val="628368282"/>
                  </a:ext>
                </a:extLst>
              </a:tr>
              <a:tr h="840399">
                <a:tc>
                  <a:txBody>
                    <a:bodyPr/>
                    <a:lstStyle/>
                    <a:p>
                      <a:pPr>
                        <a:lnSpc>
                          <a:spcPct val="115000"/>
                        </a:lnSpc>
                        <a:spcAft>
                          <a:spcPts val="1000"/>
                        </a:spcAft>
                        <a:buNone/>
                      </a:pPr>
                      <a:r>
                        <a:rPr lang="en-US" sz="1800">
                          <a:effectLst/>
                        </a:rPr>
                        <a:t>Family notification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The </a:t>
                      </a:r>
                      <a:r>
                        <a:rPr lang="en-US" sz="1800" b="0" i="0" u="none" strike="noStrike" noProof="0">
                          <a:solidFill>
                            <a:srgbClr val="000000"/>
                          </a:solidFill>
                          <a:effectLst/>
                          <a:latin typeface="Arial"/>
                        </a:rPr>
                        <a:t>Main Office</a:t>
                      </a:r>
                      <a:r>
                        <a:rPr lang="en-US" sz="1800">
                          <a:effectLst/>
                        </a:rPr>
                        <a:t> will send a letter to the parents/carers informing them of the confiscation and which “tier” the student is currently on for confiscation.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extLst>
                  <a:ext uri="{0D108BD9-81ED-4DB2-BD59-A6C34878D82A}">
                    <a16:rowId xmlns:a16="http://schemas.microsoft.com/office/drawing/2014/main" val="2194403786"/>
                  </a:ext>
                </a:extLst>
              </a:tr>
              <a:tr h="840399">
                <a:tc>
                  <a:txBody>
                    <a:bodyPr/>
                    <a:lstStyle/>
                    <a:p>
                      <a:pPr>
                        <a:lnSpc>
                          <a:spcPct val="115000"/>
                        </a:lnSpc>
                        <a:spcAft>
                          <a:spcPts val="1000"/>
                        </a:spcAft>
                        <a:buNone/>
                      </a:pPr>
                      <a:r>
                        <a:rPr lang="en-US" sz="1800">
                          <a:effectLst/>
                        </a:rPr>
                        <a:t>Phone ringing in lesson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If a student’s mobile phone rings or goes off in a lesson, the student should be sent to the </a:t>
                      </a:r>
                      <a:r>
                        <a:rPr lang="en-US" sz="1800" b="0" i="0" u="none" strike="noStrike" noProof="0">
                          <a:solidFill>
                            <a:srgbClr val="000000"/>
                          </a:solidFill>
                          <a:effectLst/>
                          <a:latin typeface="Arial"/>
                        </a:rPr>
                        <a:t>Main Office</a:t>
                      </a:r>
                      <a:r>
                        <a:rPr lang="en-US" sz="1800">
                          <a:effectLst/>
                        </a:rPr>
                        <a:t> to unlock their Yondr pouch, switch the phone off, and lock it back in.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extLst>
                  <a:ext uri="{0D108BD9-81ED-4DB2-BD59-A6C34878D82A}">
                    <a16:rowId xmlns:a16="http://schemas.microsoft.com/office/drawing/2014/main" val="2072559935"/>
                  </a:ext>
                </a:extLst>
              </a:tr>
              <a:tr h="840399">
                <a:tc>
                  <a:txBody>
                    <a:bodyPr/>
                    <a:lstStyle/>
                    <a:p>
                      <a:pPr>
                        <a:lnSpc>
                          <a:spcPct val="115000"/>
                        </a:lnSpc>
                        <a:spcAft>
                          <a:spcPts val="1000"/>
                        </a:spcAft>
                        <a:buNone/>
                      </a:pPr>
                      <a:r>
                        <a:rPr lang="en-US" sz="1800">
                          <a:effectLst/>
                        </a:rPr>
                        <a:t>Sixth Form Students with Phones</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tc>
                  <a:txBody>
                    <a:bodyPr/>
                    <a:lstStyle/>
                    <a:p>
                      <a:pPr>
                        <a:lnSpc>
                          <a:spcPct val="115000"/>
                        </a:lnSpc>
                        <a:spcAft>
                          <a:spcPts val="1000"/>
                        </a:spcAft>
                        <a:buNone/>
                      </a:pPr>
                      <a:r>
                        <a:rPr lang="en-US" sz="1800">
                          <a:effectLst/>
                        </a:rPr>
                        <a:t>If Sixth Formers (who do not have Yondr pouches) are seen with their phone outside of Sixth Form areas, it will  be confiscated and handed into the main office to be placed in the digital detox box.</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FFF7E1"/>
                    </a:solidFill>
                  </a:tcPr>
                </a:tc>
                <a:extLst>
                  <a:ext uri="{0D108BD9-81ED-4DB2-BD59-A6C34878D82A}">
                    <a16:rowId xmlns:a16="http://schemas.microsoft.com/office/drawing/2014/main" val="614342106"/>
                  </a:ext>
                </a:extLst>
              </a:tr>
            </a:tbl>
          </a:graphicData>
        </a:graphic>
      </p:graphicFrame>
      <p:pic>
        <p:nvPicPr>
          <p:cNvPr id="4" name="Picture 3" descr="A logo with text on it&#10;&#10;AI-generated content may be incorrect.">
            <a:extLst>
              <a:ext uri="{FF2B5EF4-FFF2-40B4-BE49-F238E27FC236}">
                <a16:creationId xmlns:a16="http://schemas.microsoft.com/office/drawing/2014/main" id="{877CCD77-177B-78DF-5E55-CA2CF4331B16}"/>
              </a:ext>
            </a:extLst>
          </p:cNvPr>
          <p:cNvPicPr>
            <a:picLocks noChangeAspect="1"/>
          </p:cNvPicPr>
          <p:nvPr/>
        </p:nvPicPr>
        <p:blipFill>
          <a:blip r:embed="rId5"/>
          <a:stretch>
            <a:fillRect/>
          </a:stretch>
        </p:blipFill>
        <p:spPr>
          <a:xfrm>
            <a:off x="10619742" y="215994"/>
            <a:ext cx="3731954" cy="1944687"/>
          </a:xfrm>
          <a:prstGeom prst="rect">
            <a:avLst/>
          </a:prstGeom>
        </p:spPr>
      </p:pic>
    </p:spTree>
    <p:extLst>
      <p:ext uri="{BB962C8B-B14F-4D97-AF65-F5344CB8AC3E}">
        <p14:creationId xmlns:p14="http://schemas.microsoft.com/office/powerpoint/2010/main" val="128409547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 name="Google Shape;50;p2" descr="preencoded.png">
            <a:extLst>
              <a:ext uri="{FF2B5EF4-FFF2-40B4-BE49-F238E27FC236}">
                <a16:creationId xmlns:a16="http://schemas.microsoft.com/office/drawing/2014/main" id="{DAA4750E-C15F-69F5-27E4-8BC64FF4942D}"/>
              </a:ext>
            </a:extLst>
          </p:cNvPr>
          <p:cNvPicPr preferRelativeResize="0"/>
          <p:nvPr/>
        </p:nvPicPr>
        <p:blipFill rotWithShape="1">
          <a:blip r:embed="rId3">
            <a:alphaModFix/>
          </a:blip>
          <a:srcRect/>
          <a:stretch/>
        </p:blipFill>
        <p:spPr>
          <a:xfrm>
            <a:off x="0" y="0"/>
            <a:ext cx="14630400" cy="2863096"/>
          </a:xfrm>
          <a:prstGeom prst="rect">
            <a:avLst/>
          </a:prstGeom>
          <a:noFill/>
          <a:ln>
            <a:noFill/>
          </a:ln>
        </p:spPr>
      </p:pic>
      <p:sp>
        <p:nvSpPr>
          <p:cNvPr id="236" name="Google Shape;236;g341141a47b2_0_121"/>
          <p:cNvSpPr/>
          <p:nvPr/>
        </p:nvSpPr>
        <p:spPr>
          <a:xfrm>
            <a:off x="496471" y="864548"/>
            <a:ext cx="6411300" cy="567000"/>
          </a:xfrm>
          <a:prstGeom prst="rect">
            <a:avLst/>
          </a:prstGeom>
          <a:noFill/>
          <a:ln>
            <a:noFill/>
          </a:ln>
        </p:spPr>
        <p:txBody>
          <a:bodyPr spcFirstLastPara="1" wrap="square" lIns="0" tIns="0" rIns="0" bIns="0" anchor="t" anchorCtr="0">
            <a:noAutofit/>
          </a:bodyPr>
          <a:lstStyle/>
          <a:p>
            <a:pPr marL="0" marR="0" lvl="0" indent="0" algn="l" rtl="0">
              <a:lnSpc>
                <a:spcPct val="125352"/>
              </a:lnSpc>
              <a:spcBef>
                <a:spcPts val="0"/>
              </a:spcBef>
              <a:spcAft>
                <a:spcPts val="0"/>
              </a:spcAft>
              <a:buClr>
                <a:srgbClr val="FFB612"/>
              </a:buClr>
              <a:buSzPts val="3550"/>
              <a:buFont typeface="Poppins Light"/>
              <a:buNone/>
            </a:pPr>
            <a:r>
              <a:rPr lang="en-US" sz="3550">
                <a:solidFill>
                  <a:srgbClr val="FFB612"/>
                </a:solidFill>
                <a:latin typeface="Poppins Light"/>
                <a:ea typeface="Poppins Light"/>
                <a:cs typeface="Poppins Light"/>
                <a:sym typeface="Poppins Light"/>
              </a:rPr>
              <a:t>Your Questions Answered</a:t>
            </a:r>
            <a:endParaRPr sz="3550" b="0" i="0" u="none" strike="noStrike" cap="none">
              <a:solidFill>
                <a:schemeClr val="dk1"/>
              </a:solidFill>
              <a:latin typeface="Calibri"/>
              <a:ea typeface="Calibri"/>
              <a:cs typeface="Calibri"/>
              <a:sym typeface="Calibri"/>
            </a:endParaRPr>
          </a:p>
        </p:txBody>
      </p:sp>
      <p:sp>
        <p:nvSpPr>
          <p:cNvPr id="238" name="Google Shape;238;g341141a47b2_0_121"/>
          <p:cNvSpPr/>
          <p:nvPr/>
        </p:nvSpPr>
        <p:spPr>
          <a:xfrm>
            <a:off x="8052197" y="7050524"/>
            <a:ext cx="5784300" cy="3630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chemeClr val="dk1"/>
              </a:buClr>
              <a:buSzPts val="1750"/>
              <a:buFont typeface="Calibri"/>
              <a:buNone/>
            </a:pPr>
            <a:endParaRPr sz="1750" b="0" i="0" u="none" strike="noStrike" cap="none">
              <a:solidFill>
                <a:schemeClr val="dk1"/>
              </a:solidFill>
              <a:latin typeface="Calibri"/>
              <a:ea typeface="Calibri"/>
              <a:cs typeface="Calibri"/>
              <a:sym typeface="Calibri"/>
            </a:endParaRPr>
          </a:p>
        </p:txBody>
      </p:sp>
      <p:pic>
        <p:nvPicPr>
          <p:cNvPr id="3" name="Picture 2" descr="A logo with text on it&#10;&#10;AI-generated content may be incorrect.">
            <a:extLst>
              <a:ext uri="{FF2B5EF4-FFF2-40B4-BE49-F238E27FC236}">
                <a16:creationId xmlns:a16="http://schemas.microsoft.com/office/drawing/2014/main" id="{8BD34EF6-3840-F79B-3378-BC836DFA2035}"/>
              </a:ext>
            </a:extLst>
          </p:cNvPr>
          <p:cNvPicPr>
            <a:picLocks noChangeAspect="1"/>
          </p:cNvPicPr>
          <p:nvPr/>
        </p:nvPicPr>
        <p:blipFill>
          <a:blip r:embed="rId4"/>
          <a:stretch>
            <a:fillRect/>
          </a:stretch>
        </p:blipFill>
        <p:spPr>
          <a:xfrm>
            <a:off x="10619742" y="215994"/>
            <a:ext cx="3731954" cy="1944687"/>
          </a:xfrm>
          <a:prstGeom prst="rect">
            <a:avLst/>
          </a:prstGeom>
        </p:spPr>
      </p:pic>
      <p:sp>
        <p:nvSpPr>
          <p:cNvPr id="4" name="TextBox 3">
            <a:extLst>
              <a:ext uri="{FF2B5EF4-FFF2-40B4-BE49-F238E27FC236}">
                <a16:creationId xmlns:a16="http://schemas.microsoft.com/office/drawing/2014/main" id="{8FF96491-87E0-F774-A5A8-628246A146BC}"/>
              </a:ext>
            </a:extLst>
          </p:cNvPr>
          <p:cNvSpPr txBox="1"/>
          <p:nvPr/>
        </p:nvSpPr>
        <p:spPr>
          <a:xfrm>
            <a:off x="487721" y="3363686"/>
            <a:ext cx="13654958" cy="3462486"/>
          </a:xfrm>
          <a:prstGeom prst="rect">
            <a:avLst/>
          </a:prstGeom>
          <a:solidFill>
            <a:srgbClr val="FFF7E1"/>
          </a:solidFill>
        </p:spPr>
        <p:txBody>
          <a:bodyPr wrap="square" lIns="91440" tIns="45720" rIns="91440" bIns="45720" rtlCol="0" anchor="t">
            <a:spAutoFit/>
          </a:bodyPr>
          <a:lstStyle/>
          <a:p>
            <a:pPr marL="342900" indent="-342900">
              <a:spcAft>
                <a:spcPts val="600"/>
              </a:spcAft>
              <a:buFont typeface="+mj-lt"/>
              <a:buAutoNum type="arabicPeriod"/>
            </a:pPr>
            <a:r>
              <a:rPr lang="en-GB" sz="2400"/>
              <a:t>​What if I need to contact my child?</a:t>
            </a:r>
          </a:p>
          <a:p>
            <a:pPr marL="342900" indent="-342900">
              <a:spcAft>
                <a:spcPts val="600"/>
              </a:spcAft>
              <a:buFont typeface="+mj-lt"/>
              <a:buAutoNum type="arabicPeriod"/>
            </a:pPr>
            <a:r>
              <a:rPr lang="en-GB" sz="2400"/>
              <a:t>What happens with sporting fixtures?​</a:t>
            </a:r>
          </a:p>
          <a:p>
            <a:pPr marL="342900" indent="-342900">
              <a:spcAft>
                <a:spcPts val="600"/>
              </a:spcAft>
              <a:buFont typeface="+mj-lt"/>
              <a:buAutoNum type="arabicPeriod"/>
            </a:pPr>
            <a:r>
              <a:rPr lang="en-GB" sz="2400"/>
              <a:t>What about if my child forgets to unlock their pouch and doesn’t realise until later in the day?​</a:t>
            </a:r>
          </a:p>
          <a:p>
            <a:pPr marL="342900" indent="-342900">
              <a:spcAft>
                <a:spcPts val="600"/>
              </a:spcAft>
              <a:buFont typeface="+mj-lt"/>
              <a:buAutoNum type="arabicPeriod"/>
            </a:pPr>
            <a:r>
              <a:rPr lang="en-GB" sz="2400"/>
              <a:t>What if my child needs to contact home?</a:t>
            </a:r>
          </a:p>
          <a:p>
            <a:pPr marL="342900" indent="-342900">
              <a:spcAft>
                <a:spcPts val="600"/>
              </a:spcAft>
              <a:buFont typeface="+mj-lt"/>
              <a:buAutoNum type="arabicPeriod"/>
            </a:pPr>
            <a:r>
              <a:rPr lang="en-GB" sz="2400"/>
              <a:t>I don’t agree with the change. What can I do? </a:t>
            </a:r>
            <a:r>
              <a:rPr lang="en-GB" sz="2400">
                <a:hlinkClick r:id="rId5"/>
              </a:rPr>
              <a:t>Mobile phones in schools - February 2024</a:t>
            </a:r>
            <a:endParaRPr lang="en-GB" sz="2400"/>
          </a:p>
          <a:p>
            <a:pPr marL="342900" indent="-342900">
              <a:spcAft>
                <a:spcPts val="600"/>
              </a:spcAft>
              <a:buFont typeface="+mj-lt"/>
              <a:buAutoNum type="arabicPeriod"/>
            </a:pPr>
            <a:r>
              <a:rPr lang="en-GB" sz="2400"/>
              <a:t>What if my child has a detention?</a:t>
            </a:r>
          </a:p>
          <a:p>
            <a:pPr marL="342900" indent="-342900">
              <a:spcAft>
                <a:spcPts val="600"/>
              </a:spcAft>
              <a:buAutoNum type="arabicPeriod"/>
            </a:pPr>
            <a:r>
              <a:rPr lang="en-GB" sz="2400"/>
              <a:t>What if I don’t want to pay for the pouch?</a:t>
            </a:r>
            <a:endParaRPr lang="en-GB" sz="2400" dirty="0"/>
          </a:p>
          <a:p>
            <a:pPr marL="342900" indent="-342900">
              <a:buFont typeface="+mj-lt"/>
              <a:buAutoNum type="arabicPeriod"/>
            </a:pPr>
            <a:endParaRPr lang="en-GB"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3226F1DB-EEE2-BF1B-4C3B-24665B047FA9}"/>
            </a:ext>
          </a:extLst>
        </p:cNvPr>
        <p:cNvGrpSpPr/>
        <p:nvPr/>
      </p:nvGrpSpPr>
      <p:grpSpPr>
        <a:xfrm>
          <a:off x="0" y="0"/>
          <a:ext cx="0" cy="0"/>
          <a:chOff x="0" y="0"/>
          <a:chExt cx="0" cy="0"/>
        </a:xfrm>
      </p:grpSpPr>
      <p:sp>
        <p:nvSpPr>
          <p:cNvPr id="131" name="Google Shape;131;p4">
            <a:extLst>
              <a:ext uri="{FF2B5EF4-FFF2-40B4-BE49-F238E27FC236}">
                <a16:creationId xmlns:a16="http://schemas.microsoft.com/office/drawing/2014/main" id="{A7B7EC1C-A1D4-C054-0745-4259C0864447}"/>
              </a:ext>
            </a:extLst>
          </p:cNvPr>
          <p:cNvSpPr/>
          <p:nvPr/>
        </p:nvSpPr>
        <p:spPr>
          <a:xfrm>
            <a:off x="7505105" y="2209086"/>
            <a:ext cx="2401372" cy="300157"/>
          </a:xfrm>
          <a:prstGeom prst="rect">
            <a:avLst/>
          </a:prstGeom>
          <a:noFill/>
          <a:ln>
            <a:noFill/>
          </a:ln>
        </p:spPr>
        <p:txBody>
          <a:bodyPr spcFirstLastPara="1" wrap="square" lIns="0" tIns="0" rIns="0" bIns="0" anchor="t" anchorCtr="0">
            <a:noAutofit/>
          </a:bodyPr>
          <a:lstStyle/>
          <a:p>
            <a:pPr marL="0" marR="0" lvl="0" indent="0" algn="ctr" rtl="0">
              <a:lnSpc>
                <a:spcPct val="127027"/>
              </a:lnSpc>
              <a:spcBef>
                <a:spcPts val="0"/>
              </a:spcBef>
              <a:spcAft>
                <a:spcPts val="0"/>
              </a:spcAft>
              <a:buClr>
                <a:srgbClr val="6E273D"/>
              </a:buClr>
              <a:buSzPts val="1850"/>
              <a:buFont typeface="Poppins Light"/>
              <a:buNone/>
            </a:pPr>
            <a:endParaRPr lang="en-US" sz="1850" b="0" i="0" u="none" strike="noStrike" cap="none">
              <a:solidFill>
                <a:srgbClr val="6E273D"/>
              </a:solidFill>
              <a:latin typeface="Poppins Light"/>
              <a:ea typeface="Calibri"/>
              <a:cs typeface="Poppins Light"/>
            </a:endParaRPr>
          </a:p>
        </p:txBody>
      </p:sp>
      <p:sp>
        <p:nvSpPr>
          <p:cNvPr id="137" name="Google Shape;137;p4">
            <a:extLst>
              <a:ext uri="{FF2B5EF4-FFF2-40B4-BE49-F238E27FC236}">
                <a16:creationId xmlns:a16="http://schemas.microsoft.com/office/drawing/2014/main" id="{7C6F42ED-42B3-EE5E-D858-0ADB97A07344}"/>
              </a:ext>
            </a:extLst>
          </p:cNvPr>
          <p:cNvSpPr/>
          <p:nvPr/>
        </p:nvSpPr>
        <p:spPr>
          <a:xfrm>
            <a:off x="10619780" y="2624495"/>
            <a:ext cx="2675692" cy="614839"/>
          </a:xfrm>
          <a:prstGeom prst="rect">
            <a:avLst/>
          </a:prstGeom>
          <a:noFill/>
          <a:ln>
            <a:noFill/>
          </a:ln>
        </p:spPr>
        <p:txBody>
          <a:bodyPr spcFirstLastPara="1" wrap="square" lIns="0" tIns="0" rIns="0" bIns="0" anchor="t" anchorCtr="0">
            <a:noAutofit/>
          </a:bodyPr>
          <a:lstStyle/>
          <a:p>
            <a:pPr marL="0" marR="0" lvl="0" indent="0" algn="ctr" rtl="0">
              <a:lnSpc>
                <a:spcPct val="160000"/>
              </a:lnSpc>
              <a:spcBef>
                <a:spcPts val="0"/>
              </a:spcBef>
              <a:spcAft>
                <a:spcPts val="0"/>
              </a:spcAft>
              <a:buClr>
                <a:srgbClr val="666666"/>
              </a:buClr>
              <a:buSzPts val="1500"/>
              <a:buFont typeface="Roboto Light"/>
              <a:buNone/>
            </a:pPr>
            <a:endParaRPr lang="en-US" sz="1600" b="0" i="0" u="none" strike="noStrike" cap="none">
              <a:solidFill>
                <a:srgbClr val="666666"/>
              </a:solidFill>
              <a:latin typeface="Roboto Light"/>
              <a:ea typeface="Roboto Light"/>
              <a:cs typeface="Roboto Light"/>
            </a:endParaRPr>
          </a:p>
        </p:txBody>
      </p:sp>
      <p:pic>
        <p:nvPicPr>
          <p:cNvPr id="8" name="Picture 7">
            <a:extLst>
              <a:ext uri="{FF2B5EF4-FFF2-40B4-BE49-F238E27FC236}">
                <a16:creationId xmlns:a16="http://schemas.microsoft.com/office/drawing/2014/main" id="{DAF7732A-4A19-710D-7B6C-2749D582D002}"/>
              </a:ext>
            </a:extLst>
          </p:cNvPr>
          <p:cNvPicPr>
            <a:picLocks noChangeAspect="1"/>
          </p:cNvPicPr>
          <p:nvPr/>
        </p:nvPicPr>
        <p:blipFill>
          <a:blip r:embed="rId4"/>
          <a:stretch>
            <a:fillRect/>
          </a:stretch>
        </p:blipFill>
        <p:spPr>
          <a:xfrm>
            <a:off x="146755" y="447860"/>
            <a:ext cx="6779461" cy="7333879"/>
          </a:xfrm>
          <a:prstGeom prst="rect">
            <a:avLst/>
          </a:prstGeom>
        </p:spPr>
      </p:pic>
      <p:sp>
        <p:nvSpPr>
          <p:cNvPr id="9" name="TextBox 8">
            <a:extLst>
              <a:ext uri="{FF2B5EF4-FFF2-40B4-BE49-F238E27FC236}">
                <a16:creationId xmlns:a16="http://schemas.microsoft.com/office/drawing/2014/main" id="{5107B57D-9099-79CC-2B7B-534C1BE6C671}"/>
              </a:ext>
            </a:extLst>
          </p:cNvPr>
          <p:cNvSpPr txBox="1"/>
          <p:nvPr/>
        </p:nvSpPr>
        <p:spPr>
          <a:xfrm>
            <a:off x="7123288" y="316089"/>
            <a:ext cx="7281333" cy="7171194"/>
          </a:xfrm>
          <a:prstGeom prst="rect">
            <a:avLst/>
          </a:prstGeom>
          <a:solidFill>
            <a:srgbClr val="FFF7E1"/>
          </a:solidFill>
        </p:spPr>
        <p:txBody>
          <a:bodyPr wrap="square" lIns="91440" tIns="45720" rIns="91440" bIns="45720" rtlCol="0" anchor="t">
            <a:spAutoFit/>
          </a:bodyPr>
          <a:lstStyle/>
          <a:p>
            <a:pPr marL="342900" indent="-342900">
              <a:buFont typeface="+mj-lt"/>
              <a:buAutoNum type="arabicPeriod"/>
            </a:pPr>
            <a:endParaRPr lang="en-GB"/>
          </a:p>
          <a:p>
            <a:pPr marL="342900" indent="-342900">
              <a:buFont typeface="+mj-lt"/>
              <a:buAutoNum type="arabicPeriod"/>
            </a:pPr>
            <a:r>
              <a:rPr lang="en-GB" sz="1800"/>
              <a:t>Students enter the school site and unlock their pouch at one of the unlocking stations.</a:t>
            </a:r>
          </a:p>
          <a:p>
            <a:pPr marL="342900" indent="-342900">
              <a:buFont typeface="+mj-lt"/>
              <a:buAutoNum type="arabicPeriod"/>
            </a:pPr>
            <a:endParaRPr lang="en-GB" sz="1800"/>
          </a:p>
          <a:p>
            <a:pPr marL="342900" indent="-342900">
              <a:buFont typeface="+mj-lt"/>
              <a:buAutoNum type="arabicPeriod"/>
            </a:pPr>
            <a:r>
              <a:rPr lang="en-GB" sz="1800"/>
              <a:t>At the start of lesson one, students will turn off their phone and place the phone in the pouch and lock it</a:t>
            </a:r>
          </a:p>
          <a:p>
            <a:pPr marL="342900" indent="-342900">
              <a:buFont typeface="+mj-lt"/>
              <a:buAutoNum type="arabicPeriod"/>
            </a:pPr>
            <a:endParaRPr lang="en-GB" sz="1800"/>
          </a:p>
          <a:p>
            <a:pPr marL="342900" indent="-342900">
              <a:buFont typeface="+mj-lt"/>
              <a:buAutoNum type="arabicPeriod"/>
            </a:pPr>
            <a:r>
              <a:rPr lang="en-GB" sz="1800"/>
              <a:t>The class teacher will check that this is locked.</a:t>
            </a:r>
          </a:p>
          <a:p>
            <a:pPr marL="342900" indent="-342900">
              <a:buFont typeface="+mj-lt"/>
              <a:buAutoNum type="arabicPeriod"/>
            </a:pPr>
            <a:endParaRPr lang="en-GB" sz="1800"/>
          </a:p>
          <a:p>
            <a:pPr marL="342900" indent="-342900">
              <a:buFont typeface="+mj-lt"/>
              <a:buAutoNum type="arabicPeriod"/>
            </a:pPr>
            <a:r>
              <a:rPr lang="en-GB" sz="1800"/>
              <a:t>A student leaving the school site for an appointment or fixture will go to the student reception to get their pouch unlocked</a:t>
            </a:r>
          </a:p>
          <a:p>
            <a:pPr marL="342900" indent="-342900">
              <a:buFont typeface="+mj-lt"/>
              <a:buAutoNum type="arabicPeriod"/>
            </a:pPr>
            <a:endParaRPr lang="en-GB" sz="1800"/>
          </a:p>
          <a:p>
            <a:pPr marL="342900" indent="-342900">
              <a:buFont typeface="+mj-lt"/>
              <a:buAutoNum type="arabicPeriod"/>
            </a:pPr>
            <a:r>
              <a:rPr lang="en-GB" sz="1800"/>
              <a:t>A student who says they have left their phone at home will go to student reception. A call will be made to confirm that the phone is at home. In the event that this cannot be confirmed, a bag search/use of phone wand will occur.</a:t>
            </a:r>
          </a:p>
          <a:p>
            <a:pPr marL="342900" indent="-342900">
              <a:buFont typeface="+mj-lt"/>
              <a:buAutoNum type="arabicPeriod"/>
            </a:pPr>
            <a:endParaRPr lang="en-GB" sz="1800"/>
          </a:p>
          <a:p>
            <a:pPr marL="342900" indent="-342900">
              <a:buFont typeface="+mj-lt"/>
              <a:buAutoNum type="arabicPeriod"/>
            </a:pPr>
            <a:r>
              <a:rPr lang="en-GB" sz="1800"/>
              <a:t>A student forgetting their pouch will go to student reception and their phone will be placed in the phone detox box. Students will collect this at the end of the day.</a:t>
            </a:r>
          </a:p>
          <a:p>
            <a:pPr marL="342900" indent="-342900">
              <a:buFont typeface="+mj-lt"/>
              <a:buAutoNum type="arabicPeriod"/>
            </a:pPr>
            <a:endParaRPr lang="en-GB" sz="1800"/>
          </a:p>
          <a:p>
            <a:pPr marL="342900" indent="-342900">
              <a:buFont typeface="+mj-lt"/>
              <a:buAutoNum type="arabicPeriod"/>
            </a:pPr>
            <a:r>
              <a:rPr lang="en-GB" sz="1800"/>
              <a:t>At 3pm all students will unlock their pouches and access their phone</a:t>
            </a:r>
          </a:p>
          <a:p>
            <a:pPr marL="342900" indent="-342900">
              <a:buFont typeface="+mj-lt"/>
              <a:buAutoNum type="arabicPeriod"/>
            </a:pPr>
            <a:endParaRPr lang="en-GB" sz="1800"/>
          </a:p>
          <a:p>
            <a:pPr marL="342900" indent="-342900">
              <a:buFont typeface="+mj-lt"/>
              <a:buAutoNum type="arabicPeriod"/>
            </a:pPr>
            <a:r>
              <a:rPr lang="en-GB" sz="1800"/>
              <a:t>Students should then lock their pouch </a:t>
            </a:r>
          </a:p>
          <a:p>
            <a:endParaRPr lang="en-GB"/>
          </a:p>
        </p:txBody>
      </p:sp>
    </p:spTree>
    <p:extLst>
      <p:ext uri="{BB962C8B-B14F-4D97-AF65-F5344CB8AC3E}">
        <p14:creationId xmlns:p14="http://schemas.microsoft.com/office/powerpoint/2010/main" val="384763749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Google Shape;50;p2" descr="preencoded.png">
            <a:extLst>
              <a:ext uri="{FF2B5EF4-FFF2-40B4-BE49-F238E27FC236}">
                <a16:creationId xmlns:a16="http://schemas.microsoft.com/office/drawing/2014/main" id="{BB774763-1203-4B83-0C2F-FA9262FA9164}"/>
              </a:ext>
            </a:extLst>
          </p:cNvPr>
          <p:cNvPicPr preferRelativeResize="0"/>
          <p:nvPr/>
        </p:nvPicPr>
        <p:blipFill rotWithShape="1">
          <a:blip r:embed="rId3">
            <a:alphaModFix/>
          </a:blip>
          <a:srcRect/>
          <a:stretch/>
        </p:blipFill>
        <p:spPr>
          <a:xfrm>
            <a:off x="0" y="0"/>
            <a:ext cx="14630400" cy="2863096"/>
          </a:xfrm>
          <a:prstGeom prst="rect">
            <a:avLst/>
          </a:prstGeom>
          <a:noFill/>
          <a:ln>
            <a:noFill/>
          </a:ln>
        </p:spPr>
      </p:pic>
      <p:sp>
        <p:nvSpPr>
          <p:cNvPr id="249" name="Google Shape;249;p9"/>
          <p:cNvSpPr/>
          <p:nvPr/>
        </p:nvSpPr>
        <p:spPr>
          <a:xfrm>
            <a:off x="688246" y="1017527"/>
            <a:ext cx="6411300" cy="567000"/>
          </a:xfrm>
          <a:prstGeom prst="rect">
            <a:avLst/>
          </a:prstGeom>
          <a:noFill/>
          <a:ln>
            <a:noFill/>
          </a:ln>
        </p:spPr>
        <p:txBody>
          <a:bodyPr spcFirstLastPara="1" wrap="square" lIns="0" tIns="0" rIns="0" bIns="0" anchor="t" anchorCtr="0">
            <a:noAutofit/>
          </a:bodyPr>
          <a:lstStyle/>
          <a:p>
            <a:pPr marL="0" marR="0" lvl="0" indent="0" algn="l" rtl="0">
              <a:lnSpc>
                <a:spcPct val="125352"/>
              </a:lnSpc>
              <a:spcBef>
                <a:spcPts val="0"/>
              </a:spcBef>
              <a:spcAft>
                <a:spcPts val="0"/>
              </a:spcAft>
              <a:buClr>
                <a:srgbClr val="FFB612"/>
              </a:buClr>
              <a:buSzPts val="3550"/>
              <a:buFont typeface="Poppins Light"/>
              <a:buNone/>
            </a:pPr>
            <a:r>
              <a:rPr lang="en-US" sz="3550">
                <a:solidFill>
                  <a:srgbClr val="FFB612"/>
                </a:solidFill>
                <a:latin typeface="Poppins Light"/>
                <a:ea typeface="Poppins Light"/>
                <a:cs typeface="Poppins Light"/>
                <a:sym typeface="Poppins Light"/>
              </a:rPr>
              <a:t>Thank you for your support.</a:t>
            </a:r>
            <a:endParaRPr sz="3550" b="0" i="0" u="none" strike="noStrike" cap="none">
              <a:solidFill>
                <a:schemeClr val="dk1"/>
              </a:solidFill>
              <a:latin typeface="Calibri"/>
              <a:ea typeface="Calibri"/>
              <a:cs typeface="Calibri"/>
              <a:sym typeface="Calibri"/>
            </a:endParaRPr>
          </a:p>
        </p:txBody>
      </p:sp>
      <p:sp>
        <p:nvSpPr>
          <p:cNvPr id="252" name="Google Shape;252;p9"/>
          <p:cNvSpPr/>
          <p:nvPr/>
        </p:nvSpPr>
        <p:spPr>
          <a:xfrm>
            <a:off x="688250" y="5470125"/>
            <a:ext cx="8951400" cy="725700"/>
          </a:xfrm>
          <a:prstGeom prst="rect">
            <a:avLst/>
          </a:prstGeom>
          <a:noFill/>
          <a:ln>
            <a:noFill/>
          </a:ln>
        </p:spPr>
        <p:txBody>
          <a:bodyPr spcFirstLastPara="1" wrap="square" lIns="0" tIns="0" rIns="0" bIns="0" anchor="t" anchorCtr="0">
            <a:noAutofit/>
          </a:bodyPr>
          <a:lstStyle/>
          <a:p>
            <a:pPr marL="0" marR="0" lvl="0" indent="0" algn="l" rtl="0">
              <a:lnSpc>
                <a:spcPct val="190000"/>
              </a:lnSpc>
              <a:spcBef>
                <a:spcPts val="0"/>
              </a:spcBef>
              <a:spcAft>
                <a:spcPts val="0"/>
              </a:spcAft>
              <a:buClr>
                <a:srgbClr val="666666"/>
              </a:buClr>
              <a:buSzPts val="1500"/>
              <a:buFont typeface="Roboto Light"/>
              <a:buNone/>
            </a:pPr>
            <a:endParaRPr sz="1800" b="0" i="0" u="none" strike="noStrike" cap="none">
              <a:solidFill>
                <a:schemeClr val="dk1"/>
              </a:solidFill>
              <a:latin typeface="Calibri"/>
              <a:ea typeface="Calibri"/>
              <a:cs typeface="Calibri"/>
              <a:sym typeface="Calibri"/>
            </a:endParaRPr>
          </a:p>
        </p:txBody>
      </p:sp>
      <p:sp>
        <p:nvSpPr>
          <p:cNvPr id="253" name="Google Shape;253;p9"/>
          <p:cNvSpPr/>
          <p:nvPr/>
        </p:nvSpPr>
        <p:spPr>
          <a:xfrm>
            <a:off x="688250" y="6396600"/>
            <a:ext cx="13148360" cy="1088700"/>
          </a:xfrm>
          <a:prstGeom prst="rect">
            <a:avLst/>
          </a:prstGeom>
          <a:noFill/>
          <a:ln>
            <a:noFill/>
          </a:ln>
        </p:spPr>
        <p:txBody>
          <a:bodyPr spcFirstLastPara="1" wrap="square" lIns="0" tIns="0" rIns="0" bIns="0" anchor="t" anchorCtr="0">
            <a:noAutofit/>
          </a:bodyPr>
          <a:lstStyle/>
          <a:p>
            <a:pPr marL="0" marR="0" lvl="0" indent="0" algn="l" rtl="0">
              <a:lnSpc>
                <a:spcPct val="190000"/>
              </a:lnSpc>
              <a:spcBef>
                <a:spcPts val="0"/>
              </a:spcBef>
              <a:spcAft>
                <a:spcPts val="0"/>
              </a:spcAft>
              <a:buClr>
                <a:srgbClr val="666666"/>
              </a:buClr>
              <a:buSzPts val="1500"/>
              <a:buFont typeface="Roboto Light"/>
              <a:buNone/>
            </a:pPr>
            <a:endParaRPr sz="1800" b="0" i="0" u="none" strike="noStrike" cap="none">
              <a:solidFill>
                <a:schemeClr val="dk1"/>
              </a:solidFill>
              <a:latin typeface="Calibri"/>
              <a:ea typeface="Calibri"/>
              <a:cs typeface="Calibri"/>
              <a:sym typeface="Calibri"/>
            </a:endParaRPr>
          </a:p>
        </p:txBody>
      </p:sp>
      <p:sp>
        <p:nvSpPr>
          <p:cNvPr id="254" name="Google Shape;254;p9"/>
          <p:cNvSpPr/>
          <p:nvPr/>
        </p:nvSpPr>
        <p:spPr>
          <a:xfrm>
            <a:off x="8052197" y="7050524"/>
            <a:ext cx="5784413" cy="362903"/>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Clr>
                <a:schemeClr val="dk1"/>
              </a:buClr>
              <a:buSzPts val="1750"/>
              <a:buFont typeface="Calibri"/>
              <a:buNone/>
            </a:pPr>
            <a:endParaRPr sz="1750" b="0" i="0" u="none" strike="noStrike" cap="none">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D7F56F6A-7369-C7C9-C27E-D21A41D00645}"/>
              </a:ext>
            </a:extLst>
          </p:cNvPr>
          <p:cNvSpPr txBox="1"/>
          <p:nvPr/>
        </p:nvSpPr>
        <p:spPr>
          <a:xfrm>
            <a:off x="688246" y="3156316"/>
            <a:ext cx="13527817" cy="3647152"/>
          </a:xfrm>
          <a:prstGeom prst="rect">
            <a:avLst/>
          </a:prstGeom>
          <a:solidFill>
            <a:srgbClr val="FFF7E1"/>
          </a:solidFill>
        </p:spPr>
        <p:txBody>
          <a:bodyPr wrap="square" lIns="91440" tIns="45720" rIns="91440" bIns="45720" rtlCol="0" anchor="t">
            <a:spAutoFit/>
          </a:bodyPr>
          <a:lstStyle/>
          <a:p>
            <a:r>
              <a:rPr lang="en-GB" sz="2100" b="1" dirty="0"/>
              <a:t>Thank you all for supporting the implementation of Yondr at Turing House School.</a:t>
            </a:r>
          </a:p>
          <a:p>
            <a:endParaRPr lang="en-GB" sz="2100" b="1" dirty="0"/>
          </a:p>
          <a:p>
            <a:r>
              <a:rPr lang="en-GB" sz="2100" dirty="0"/>
              <a:t>The next step might be to consider how you can continue support with your child's phone use at home.</a:t>
            </a:r>
          </a:p>
          <a:p>
            <a:endParaRPr lang="en-GB" sz="2100" dirty="0"/>
          </a:p>
          <a:p>
            <a:r>
              <a:rPr lang="en-GB" sz="2100" dirty="0"/>
              <a:t>As a reminder, the legal age for the majority of social media apps (TikTok, Snapchat, Instagram, </a:t>
            </a:r>
            <a:r>
              <a:rPr lang="en-GB" sz="2100" dirty="0" err="1"/>
              <a:t>Whatsapp</a:t>
            </a:r>
            <a:r>
              <a:rPr lang="en-GB" sz="2100" dirty="0"/>
              <a:t>) is 13, and ultimately, you are the bill payer so you get to set the rules!</a:t>
            </a:r>
          </a:p>
          <a:p>
            <a:br>
              <a:rPr lang="en-GB" sz="2100" dirty="0"/>
            </a:br>
            <a:r>
              <a:rPr lang="en-GB" sz="2100" dirty="0"/>
              <a:t>If you have any further questions about the mobile phone policy at Turing House School or Yondr, please contact your child’s Head of Year.</a:t>
            </a:r>
          </a:p>
          <a:p>
            <a:endParaRPr lang="en-GB" sz="2100" dirty="0"/>
          </a:p>
          <a:p>
            <a:r>
              <a:rPr lang="en-GB" sz="2100" b="1" dirty="0"/>
              <a:t>NEXT STEPS – Parent Pay will be set up for parents to purchase the pouches. </a:t>
            </a:r>
          </a:p>
        </p:txBody>
      </p:sp>
      <p:pic>
        <p:nvPicPr>
          <p:cNvPr id="10" name="Picture 9" descr="A logo with text on it&#10;&#10;AI-generated content may be incorrect.">
            <a:extLst>
              <a:ext uri="{FF2B5EF4-FFF2-40B4-BE49-F238E27FC236}">
                <a16:creationId xmlns:a16="http://schemas.microsoft.com/office/drawing/2014/main" id="{D68D43E0-D6D0-8727-CB3B-0FD5C4046C42}"/>
              </a:ext>
            </a:extLst>
          </p:cNvPr>
          <p:cNvPicPr>
            <a:picLocks noChangeAspect="1"/>
          </p:cNvPicPr>
          <p:nvPr/>
        </p:nvPicPr>
        <p:blipFill>
          <a:blip r:embed="rId4"/>
          <a:stretch>
            <a:fillRect/>
          </a:stretch>
        </p:blipFill>
        <p:spPr>
          <a:xfrm>
            <a:off x="10619742" y="215994"/>
            <a:ext cx="3731954" cy="1944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2" descr="preencoded.png"/>
          <p:cNvPicPr preferRelativeResize="0"/>
          <p:nvPr/>
        </p:nvPicPr>
        <p:blipFill rotWithShape="1">
          <a:blip r:embed="rId3">
            <a:alphaModFix/>
          </a:blip>
          <a:srcRect/>
          <a:stretch/>
        </p:blipFill>
        <p:spPr>
          <a:xfrm>
            <a:off x="0" y="0"/>
            <a:ext cx="14630400" cy="2863096"/>
          </a:xfrm>
          <a:prstGeom prst="rect">
            <a:avLst/>
          </a:prstGeom>
          <a:noFill/>
          <a:ln>
            <a:noFill/>
          </a:ln>
        </p:spPr>
      </p:pic>
      <p:sp>
        <p:nvSpPr>
          <p:cNvPr id="51" name="Google Shape;51;p2"/>
          <p:cNvSpPr/>
          <p:nvPr/>
        </p:nvSpPr>
        <p:spPr>
          <a:xfrm>
            <a:off x="278704" y="887003"/>
            <a:ext cx="4362900" cy="545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B612"/>
              </a:buClr>
              <a:buSzPts val="3400"/>
              <a:buFont typeface="Poppins Light"/>
              <a:buNone/>
            </a:pPr>
            <a:r>
              <a:rPr lang="en-US" sz="3400" b="0" i="0" u="none" strike="noStrike" cap="none">
                <a:solidFill>
                  <a:srgbClr val="FFB612"/>
                </a:solidFill>
                <a:latin typeface="Poppins Light"/>
                <a:ea typeface="Poppins Light"/>
                <a:cs typeface="Poppins Light"/>
                <a:sym typeface="Poppins Light"/>
              </a:rPr>
              <a:t>Aims</a:t>
            </a:r>
            <a:endParaRPr sz="3400" b="0" i="0" u="none" strike="noStrike" cap="none">
              <a:solidFill>
                <a:schemeClr val="dk1"/>
              </a:solidFill>
              <a:latin typeface="Calibri"/>
              <a:ea typeface="Calibri"/>
              <a:cs typeface="Calibri"/>
              <a:sym typeface="Calibri"/>
            </a:endParaRPr>
          </a:p>
        </p:txBody>
      </p:sp>
      <p:sp>
        <p:nvSpPr>
          <p:cNvPr id="52" name="Google Shape;52;p2"/>
          <p:cNvSpPr/>
          <p:nvPr/>
        </p:nvSpPr>
        <p:spPr>
          <a:xfrm>
            <a:off x="278704" y="3708452"/>
            <a:ext cx="13103400" cy="697800"/>
          </a:xfrm>
          <a:prstGeom prst="rect">
            <a:avLst/>
          </a:prstGeom>
          <a:noFill/>
          <a:ln>
            <a:noFill/>
          </a:ln>
        </p:spPr>
        <p:txBody>
          <a:bodyPr spcFirstLastPara="1" wrap="square" lIns="0" tIns="0" rIns="0" bIns="0" anchor="t" anchorCtr="0">
            <a:noAutofit/>
          </a:bodyPr>
          <a:lstStyle/>
          <a:p>
            <a:pPr>
              <a:lnSpc>
                <a:spcPct val="192857"/>
              </a:lnSpc>
              <a:buClr>
                <a:srgbClr val="666666"/>
              </a:buClr>
              <a:buSzPts val="1400"/>
            </a:pPr>
            <a:endParaRPr sz="1600" b="0" i="0" u="none" strike="noStrike" cap="none">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560AEEF0-9B77-5B01-BAA1-B3030A524EEC}"/>
              </a:ext>
            </a:extLst>
          </p:cNvPr>
          <p:cNvSpPr txBox="1"/>
          <p:nvPr/>
        </p:nvSpPr>
        <p:spPr>
          <a:xfrm>
            <a:off x="397328" y="3408414"/>
            <a:ext cx="13835743" cy="3954929"/>
          </a:xfrm>
          <a:prstGeom prst="rect">
            <a:avLst/>
          </a:prstGeom>
          <a:solidFill>
            <a:srgbClr val="FFF7E1"/>
          </a:solidFill>
        </p:spPr>
        <p:txBody>
          <a:bodyPr wrap="square" rtlCol="0">
            <a:spAutoFit/>
          </a:bodyPr>
          <a:lstStyle/>
          <a:p>
            <a:pPr fontAlgn="base"/>
            <a:r>
              <a:rPr lang="en-GB" sz="2100">
                <a:latin typeface="+mj-lt"/>
                <a:ea typeface="Roboto" panose="02000000000000000000" pitchFamily="2" charset="0"/>
                <a:cs typeface="Roboto" panose="02000000000000000000" pitchFamily="2" charset="0"/>
              </a:rPr>
              <a:t>At THS we recognise that mobile phones are an important part of everyday life for our pupils and families, as well as the wider school community. Our policy aims to: </a:t>
            </a:r>
          </a:p>
          <a:p>
            <a:pPr fontAlgn="base"/>
            <a:endParaRPr lang="en-GB" sz="2100">
              <a:latin typeface="+mj-lt"/>
              <a:ea typeface="Roboto" panose="02000000000000000000" pitchFamily="2" charset="0"/>
              <a:cs typeface="Roboto" panose="02000000000000000000" pitchFamily="2" charset="0"/>
            </a:endParaRP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Promote safe and responsible phone use </a:t>
            </a:r>
          </a:p>
          <a:p>
            <a:pPr marL="285750" indent="-285750" fontAlgn="base">
              <a:buFont typeface="Arial" panose="020B0604020202020204" pitchFamily="34" charset="0"/>
              <a:buChar char="•"/>
            </a:pPr>
            <a:endParaRPr lang="en-GB" sz="2100">
              <a:latin typeface="+mj-lt"/>
              <a:ea typeface="Roboto" panose="02000000000000000000" pitchFamily="2" charset="0"/>
              <a:cs typeface="Roboto" panose="02000000000000000000" pitchFamily="2" charset="0"/>
            </a:endParaRP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Set clear guidelines for the use of mobile phones for pupils, staff, families, visitors and volunteers </a:t>
            </a:r>
          </a:p>
          <a:p>
            <a:pPr marL="285750" indent="-285750" fontAlgn="base">
              <a:buFont typeface="Arial" panose="020B0604020202020204" pitchFamily="34" charset="0"/>
              <a:buChar char="•"/>
            </a:pPr>
            <a:endParaRPr lang="en-GB" sz="2100">
              <a:latin typeface="+mj-lt"/>
              <a:ea typeface="Roboto" panose="02000000000000000000" pitchFamily="2" charset="0"/>
              <a:cs typeface="Roboto" panose="02000000000000000000" pitchFamily="2" charset="0"/>
            </a:endParaRP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Support the school’s other policies; in particular the school’s Safeguarding, Behaviour and Anti-Bullying policies</a:t>
            </a:r>
          </a:p>
          <a:p>
            <a:pPr marL="285750" indent="-285750" fontAlgn="base">
              <a:buFont typeface="Arial" panose="020B0604020202020204" pitchFamily="34" charset="0"/>
              <a:buChar char="•"/>
            </a:pPr>
            <a:endParaRPr lang="en-GB" sz="2100">
              <a:latin typeface="+mj-lt"/>
              <a:ea typeface="Roboto" panose="02000000000000000000" pitchFamily="2" charset="0"/>
              <a:cs typeface="Roboto" panose="02000000000000000000" pitchFamily="2" charset="0"/>
            </a:endParaRPr>
          </a:p>
          <a:p>
            <a:pPr fontAlgn="base"/>
            <a:r>
              <a:rPr lang="en-GB" sz="2100">
                <a:latin typeface="+mj-lt"/>
                <a:ea typeface="Roboto" panose="02000000000000000000" pitchFamily="2" charset="0"/>
                <a:cs typeface="Roboto" panose="02000000000000000000" pitchFamily="2" charset="0"/>
              </a:rPr>
              <a:t>It is important to recognise the latest government guidance </a:t>
            </a:r>
            <a:r>
              <a:rPr lang="en-GB" sz="2100">
                <a:hlinkClick r:id="rId4"/>
              </a:rPr>
              <a:t>Mobile phones in schools - February 2024</a:t>
            </a:r>
            <a:r>
              <a:rPr lang="en-GB" sz="2100"/>
              <a:t> and to support initiatives such as </a:t>
            </a:r>
            <a:r>
              <a:rPr lang="en-GB" sz="2100">
                <a:hlinkClick r:id="rId5"/>
              </a:rPr>
              <a:t>Smartphone Free Childhood Parent Pact</a:t>
            </a:r>
            <a:r>
              <a:rPr lang="en-GB" sz="2100">
                <a:latin typeface="+mj-lt"/>
                <a:ea typeface="Roboto" panose="02000000000000000000" pitchFamily="2" charset="0"/>
                <a:cs typeface="Roboto" panose="02000000000000000000" pitchFamily="2" charset="0"/>
              </a:rPr>
              <a:t> </a:t>
            </a:r>
          </a:p>
          <a:p>
            <a:endParaRPr lang="en-GB"/>
          </a:p>
        </p:txBody>
      </p:sp>
      <p:pic>
        <p:nvPicPr>
          <p:cNvPr id="2" name="Picture 1" descr="A logo with text on it&#10;&#10;AI-generated content may be incorrect.">
            <a:extLst>
              <a:ext uri="{FF2B5EF4-FFF2-40B4-BE49-F238E27FC236}">
                <a16:creationId xmlns:a16="http://schemas.microsoft.com/office/drawing/2014/main" id="{36404B59-60B9-EC3D-B407-4C55D2077269}"/>
              </a:ext>
            </a:extLst>
          </p:cNvPr>
          <p:cNvPicPr>
            <a:picLocks noChangeAspect="1"/>
          </p:cNvPicPr>
          <p:nvPr/>
        </p:nvPicPr>
        <p:blipFill>
          <a:blip r:embed="rId6"/>
          <a:stretch>
            <a:fillRect/>
          </a:stretch>
        </p:blipFill>
        <p:spPr>
          <a:xfrm>
            <a:off x="10619742" y="215994"/>
            <a:ext cx="3731954" cy="19446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2F29F411-A088-5E97-935B-3076C4705123}"/>
            </a:ext>
          </a:extLst>
        </p:cNvPr>
        <p:cNvGrpSpPr/>
        <p:nvPr/>
      </p:nvGrpSpPr>
      <p:grpSpPr>
        <a:xfrm>
          <a:off x="0" y="0"/>
          <a:ext cx="0" cy="0"/>
          <a:chOff x="0" y="0"/>
          <a:chExt cx="0" cy="0"/>
        </a:xfrm>
      </p:grpSpPr>
      <p:pic>
        <p:nvPicPr>
          <p:cNvPr id="50" name="Google Shape;50;p2" descr="preencoded.png">
            <a:extLst>
              <a:ext uri="{FF2B5EF4-FFF2-40B4-BE49-F238E27FC236}">
                <a16:creationId xmlns:a16="http://schemas.microsoft.com/office/drawing/2014/main" id="{68C10ED1-B1C5-0B0E-6109-F8A1CF23116C}"/>
              </a:ext>
            </a:extLst>
          </p:cNvPr>
          <p:cNvPicPr preferRelativeResize="0"/>
          <p:nvPr/>
        </p:nvPicPr>
        <p:blipFill rotWithShape="1">
          <a:blip r:embed="rId3">
            <a:alphaModFix/>
          </a:blip>
          <a:srcRect/>
          <a:stretch/>
        </p:blipFill>
        <p:spPr>
          <a:xfrm>
            <a:off x="0" y="0"/>
            <a:ext cx="14630400" cy="2863096"/>
          </a:xfrm>
          <a:prstGeom prst="rect">
            <a:avLst/>
          </a:prstGeom>
          <a:noFill/>
          <a:ln>
            <a:noFill/>
          </a:ln>
        </p:spPr>
      </p:pic>
      <p:sp>
        <p:nvSpPr>
          <p:cNvPr id="51" name="Google Shape;51;p2">
            <a:extLst>
              <a:ext uri="{FF2B5EF4-FFF2-40B4-BE49-F238E27FC236}">
                <a16:creationId xmlns:a16="http://schemas.microsoft.com/office/drawing/2014/main" id="{EF71CCE1-B584-564E-9AD6-978F256B2322}"/>
              </a:ext>
            </a:extLst>
          </p:cNvPr>
          <p:cNvSpPr/>
          <p:nvPr/>
        </p:nvSpPr>
        <p:spPr>
          <a:xfrm>
            <a:off x="278704" y="887003"/>
            <a:ext cx="4362900" cy="545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B612"/>
              </a:buClr>
              <a:buSzPts val="3400"/>
              <a:buFont typeface="Poppins Light"/>
              <a:buNone/>
            </a:pPr>
            <a:r>
              <a:rPr lang="en-US" sz="3400" b="0" i="0" u="none" strike="noStrike" cap="none">
                <a:solidFill>
                  <a:srgbClr val="FFB612"/>
                </a:solidFill>
                <a:latin typeface="Poppins Light"/>
                <a:ea typeface="Poppins Light"/>
                <a:cs typeface="Poppins Light"/>
                <a:sym typeface="Poppins Light"/>
              </a:rPr>
              <a:t>Rationale</a:t>
            </a:r>
            <a:endParaRPr sz="3400" b="0" i="0" u="none" strike="noStrike" cap="none">
              <a:solidFill>
                <a:schemeClr val="dk1"/>
              </a:solidFill>
              <a:latin typeface="Calibri"/>
              <a:ea typeface="Calibri"/>
              <a:cs typeface="Calibri"/>
              <a:sym typeface="Calibri"/>
            </a:endParaRPr>
          </a:p>
        </p:txBody>
      </p:sp>
      <p:sp>
        <p:nvSpPr>
          <p:cNvPr id="52" name="Google Shape;52;p2">
            <a:extLst>
              <a:ext uri="{FF2B5EF4-FFF2-40B4-BE49-F238E27FC236}">
                <a16:creationId xmlns:a16="http://schemas.microsoft.com/office/drawing/2014/main" id="{92917FF2-EA7D-2CB0-DA8C-72F0CAF93BE6}"/>
              </a:ext>
            </a:extLst>
          </p:cNvPr>
          <p:cNvSpPr/>
          <p:nvPr/>
        </p:nvSpPr>
        <p:spPr>
          <a:xfrm>
            <a:off x="278704" y="3079090"/>
            <a:ext cx="14166166" cy="4934516"/>
          </a:xfrm>
          <a:prstGeom prst="rect">
            <a:avLst/>
          </a:prstGeom>
          <a:solidFill>
            <a:srgbClr val="FFF7E1"/>
          </a:solidFill>
          <a:ln>
            <a:noFill/>
          </a:ln>
        </p:spPr>
        <p:txBody>
          <a:bodyPr spcFirstLastPara="1" wrap="square" lIns="0" tIns="0" rIns="0" bIns="0" anchor="t" anchorCtr="0">
            <a:noAutofit/>
          </a:bodyPr>
          <a:lstStyle/>
          <a:p>
            <a:pPr fontAlgn="base"/>
            <a:r>
              <a:rPr lang="en-GB" sz="2100">
                <a:latin typeface="+mj-lt"/>
                <a:ea typeface="Roboto" panose="02000000000000000000" pitchFamily="2" charset="0"/>
                <a:cs typeface="Roboto" panose="02000000000000000000" pitchFamily="2" charset="0"/>
              </a:rPr>
              <a:t>This change also aims to address some of the challenges posed by mobile phones in schools, such as:</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Risks to child protection</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Bullying</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Potential for lesson disruption</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Risk of theft, loss or damage</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Appropriate use of technology in the classroom</a:t>
            </a:r>
          </a:p>
          <a:p>
            <a:pPr fontAlgn="base"/>
            <a:r>
              <a:rPr lang="en-GB" sz="2100">
                <a:latin typeface="+mj-lt"/>
                <a:ea typeface="Roboto" panose="02000000000000000000" pitchFamily="2" charset="0"/>
                <a:cs typeface="Roboto" panose="02000000000000000000" pitchFamily="2" charset="0"/>
              </a:rPr>
              <a:t> </a:t>
            </a: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Data protection issues </a:t>
            </a:r>
          </a:p>
          <a:p>
            <a:pPr marL="285750" indent="-285750" fontAlgn="base">
              <a:buFont typeface="Arial" panose="020B0604020202020204" pitchFamily="34" charset="0"/>
              <a:buChar char="•"/>
            </a:pPr>
            <a:endParaRPr lang="en-GB" sz="2100">
              <a:latin typeface="+mj-lt"/>
              <a:ea typeface="Roboto" panose="02000000000000000000" pitchFamily="2" charset="0"/>
              <a:cs typeface="Roboto" panose="02000000000000000000" pitchFamily="2" charset="0"/>
            </a:endParaRPr>
          </a:p>
          <a:p>
            <a:pPr marL="285750" indent="-285750" fontAlgn="base">
              <a:buFont typeface="Arial" panose="020B0604020202020204" pitchFamily="34" charset="0"/>
              <a:buChar char="•"/>
            </a:pPr>
            <a:r>
              <a:rPr lang="en-GB" sz="2100">
                <a:latin typeface="+mj-lt"/>
                <a:ea typeface="Roboto" panose="02000000000000000000" pitchFamily="2" charset="0"/>
                <a:cs typeface="Roboto" panose="02000000000000000000" pitchFamily="2" charset="0"/>
              </a:rPr>
              <a:t>Addiction </a:t>
            </a:r>
          </a:p>
          <a:p>
            <a:pPr>
              <a:lnSpc>
                <a:spcPct val="192857"/>
              </a:lnSpc>
              <a:buClr>
                <a:srgbClr val="666666"/>
              </a:buClr>
              <a:buSzPts val="1400"/>
            </a:pPr>
            <a:endParaRPr sz="1600" b="0" i="0" u="none" strike="noStrike" cap="none">
              <a:solidFill>
                <a:schemeClr val="dk1"/>
              </a:solidFill>
              <a:latin typeface="Calibri"/>
              <a:ea typeface="Calibri"/>
              <a:cs typeface="Calibri"/>
              <a:sym typeface="Calibri"/>
            </a:endParaRPr>
          </a:p>
        </p:txBody>
      </p:sp>
      <p:pic>
        <p:nvPicPr>
          <p:cNvPr id="2" name="Picture 1" descr="A logo with text on it&#10;&#10;AI-generated content may be incorrect.">
            <a:extLst>
              <a:ext uri="{FF2B5EF4-FFF2-40B4-BE49-F238E27FC236}">
                <a16:creationId xmlns:a16="http://schemas.microsoft.com/office/drawing/2014/main" id="{CE667AD0-08F0-F57A-2026-960F4A0A8A2D}"/>
              </a:ext>
            </a:extLst>
          </p:cNvPr>
          <p:cNvPicPr>
            <a:picLocks noChangeAspect="1"/>
          </p:cNvPicPr>
          <p:nvPr/>
        </p:nvPicPr>
        <p:blipFill>
          <a:blip r:embed="rId4"/>
          <a:stretch>
            <a:fillRect/>
          </a:stretch>
        </p:blipFill>
        <p:spPr>
          <a:xfrm>
            <a:off x="10619742" y="215994"/>
            <a:ext cx="3731954" cy="1944687"/>
          </a:xfrm>
          <a:prstGeom prst="rect">
            <a:avLst/>
          </a:prstGeom>
        </p:spPr>
      </p:pic>
      <p:pic>
        <p:nvPicPr>
          <p:cNvPr id="4" name="Picture 3">
            <a:extLst>
              <a:ext uri="{FF2B5EF4-FFF2-40B4-BE49-F238E27FC236}">
                <a16:creationId xmlns:a16="http://schemas.microsoft.com/office/drawing/2014/main" id="{DE1103B4-A415-42A7-3259-25DAAB9E8304}"/>
              </a:ext>
            </a:extLst>
          </p:cNvPr>
          <p:cNvPicPr>
            <a:picLocks noChangeAspect="1"/>
          </p:cNvPicPr>
          <p:nvPr/>
        </p:nvPicPr>
        <p:blipFill>
          <a:blip r:embed="rId5"/>
          <a:stretch>
            <a:fillRect/>
          </a:stretch>
        </p:blipFill>
        <p:spPr>
          <a:xfrm>
            <a:off x="8236774" y="3723312"/>
            <a:ext cx="4448796" cy="4048690"/>
          </a:xfrm>
          <a:prstGeom prst="rect">
            <a:avLst/>
          </a:prstGeom>
        </p:spPr>
      </p:pic>
    </p:spTree>
    <p:extLst>
      <p:ext uri="{BB962C8B-B14F-4D97-AF65-F5344CB8AC3E}">
        <p14:creationId xmlns:p14="http://schemas.microsoft.com/office/powerpoint/2010/main" val="162648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681F788C-91CF-1C2A-D813-A2F988852204}"/>
            </a:ext>
          </a:extLst>
        </p:cNvPr>
        <p:cNvGrpSpPr/>
        <p:nvPr/>
      </p:nvGrpSpPr>
      <p:grpSpPr>
        <a:xfrm>
          <a:off x="0" y="0"/>
          <a:ext cx="0" cy="0"/>
          <a:chOff x="0" y="0"/>
          <a:chExt cx="0" cy="0"/>
        </a:xfrm>
      </p:grpSpPr>
      <p:pic>
        <p:nvPicPr>
          <p:cNvPr id="50" name="Google Shape;50;p2" descr="preencoded.png">
            <a:extLst>
              <a:ext uri="{FF2B5EF4-FFF2-40B4-BE49-F238E27FC236}">
                <a16:creationId xmlns:a16="http://schemas.microsoft.com/office/drawing/2014/main" id="{CA9C198A-6A41-3A51-9C3C-BD3AE0085132}"/>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51" name="Google Shape;51;p2">
            <a:extLst>
              <a:ext uri="{FF2B5EF4-FFF2-40B4-BE49-F238E27FC236}">
                <a16:creationId xmlns:a16="http://schemas.microsoft.com/office/drawing/2014/main" id="{2AA57379-242B-DC75-C6C2-38DD13044216}"/>
              </a:ext>
            </a:extLst>
          </p:cNvPr>
          <p:cNvSpPr/>
          <p:nvPr/>
        </p:nvSpPr>
        <p:spPr>
          <a:xfrm>
            <a:off x="278704" y="887003"/>
            <a:ext cx="4362900" cy="5454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B612"/>
              </a:buClr>
              <a:buSzPts val="3400"/>
              <a:buFont typeface="Poppins Light"/>
              <a:buNone/>
            </a:pPr>
            <a:r>
              <a:rPr lang="en-US" sz="3400" b="0" i="0" u="none" strike="noStrike" cap="none">
                <a:solidFill>
                  <a:srgbClr val="FFB612"/>
                </a:solidFill>
                <a:latin typeface="Poppins Light"/>
                <a:ea typeface="Poppins Light"/>
                <a:cs typeface="Poppins Light"/>
                <a:sym typeface="Poppins Light"/>
              </a:rPr>
              <a:t>Rationale</a:t>
            </a:r>
            <a:endParaRPr sz="3400" b="0" i="0" u="none" strike="noStrike" cap="none">
              <a:solidFill>
                <a:schemeClr val="dk1"/>
              </a:solidFill>
              <a:latin typeface="Calibri"/>
              <a:ea typeface="Calibri"/>
              <a:cs typeface="Calibri"/>
              <a:sym typeface="Calibri"/>
            </a:endParaRPr>
          </a:p>
        </p:txBody>
      </p:sp>
      <p:pic>
        <p:nvPicPr>
          <p:cNvPr id="2" name="Picture 1" descr="A logo with text on it&#10;&#10;AI-generated content may be incorrect.">
            <a:extLst>
              <a:ext uri="{FF2B5EF4-FFF2-40B4-BE49-F238E27FC236}">
                <a16:creationId xmlns:a16="http://schemas.microsoft.com/office/drawing/2014/main" id="{31306044-4031-527F-EB15-659E705AF2DF}"/>
              </a:ext>
            </a:extLst>
          </p:cNvPr>
          <p:cNvPicPr>
            <a:picLocks noChangeAspect="1"/>
          </p:cNvPicPr>
          <p:nvPr/>
        </p:nvPicPr>
        <p:blipFill>
          <a:blip r:embed="rId5"/>
          <a:stretch>
            <a:fillRect/>
          </a:stretch>
        </p:blipFill>
        <p:spPr>
          <a:xfrm>
            <a:off x="10619742" y="215994"/>
            <a:ext cx="3731954" cy="1944687"/>
          </a:xfrm>
          <a:prstGeom prst="rect">
            <a:avLst/>
          </a:prstGeom>
        </p:spPr>
      </p:pic>
      <p:sp>
        <p:nvSpPr>
          <p:cNvPr id="3" name="Google Shape;383;p69">
            <a:extLst>
              <a:ext uri="{FF2B5EF4-FFF2-40B4-BE49-F238E27FC236}">
                <a16:creationId xmlns:a16="http://schemas.microsoft.com/office/drawing/2014/main" id="{C5014FF3-EBBA-9519-6737-83367730D481}"/>
              </a:ext>
            </a:extLst>
          </p:cNvPr>
          <p:cNvSpPr txBox="1">
            <a:spLocks/>
          </p:cNvSpPr>
          <p:nvPr/>
        </p:nvSpPr>
        <p:spPr>
          <a:xfrm>
            <a:off x="8534812" y="2544306"/>
            <a:ext cx="6095588" cy="5434150"/>
          </a:xfrm>
          <a:prstGeom prst="rect">
            <a:avLst/>
          </a:prstGeom>
          <a:noFill/>
          <a:ln>
            <a:noFill/>
          </a:ln>
        </p:spPr>
        <p:txBody>
          <a:bodyPr spcFirstLastPara="1" wrap="square" lIns="109710" tIns="54840" rIns="109710" bIns="5484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endParaRPr lang="en-GB" sz="4680">
              <a:solidFill>
                <a:srgbClr val="374548"/>
              </a:solidFill>
              <a:latin typeface="Bebas Neue"/>
              <a:ea typeface="Bebas Neue"/>
              <a:cs typeface="Bebas Neue"/>
              <a:sym typeface="Bebas Neue"/>
            </a:endParaRPr>
          </a:p>
          <a:p>
            <a:pPr algn="ctr">
              <a:buSzPts val="990"/>
            </a:pPr>
            <a:r>
              <a:rPr lang="en-GB" sz="4680">
                <a:solidFill>
                  <a:srgbClr val="374548"/>
                </a:solidFill>
                <a:latin typeface="Bebas Neue"/>
                <a:ea typeface="Bebas Neue"/>
                <a:cs typeface="Bebas Neue"/>
                <a:sym typeface="Bebas Neue"/>
              </a:rPr>
              <a:t>The average person will spend on their mobile phone. </a:t>
            </a:r>
          </a:p>
          <a:p>
            <a:pPr algn="ctr">
              <a:buSzPts val="990"/>
            </a:pPr>
            <a:endParaRPr lang="en-GB" sz="4680">
              <a:solidFill>
                <a:srgbClr val="374548"/>
              </a:solidFill>
              <a:latin typeface="Bebas Neue"/>
              <a:ea typeface="Bebas Neue"/>
              <a:cs typeface="Bebas Neue"/>
              <a:sym typeface="Bebas Neue"/>
            </a:endParaRPr>
          </a:p>
          <a:p>
            <a:pPr algn="ctr">
              <a:buSzPts val="990"/>
            </a:pPr>
            <a:r>
              <a:rPr lang="en-GB" sz="4680">
                <a:solidFill>
                  <a:srgbClr val="374548"/>
                </a:solidFill>
                <a:latin typeface="Bebas Neue"/>
                <a:ea typeface="Bebas Neue"/>
                <a:cs typeface="Bebas Neue"/>
                <a:sym typeface="Bebas Neue"/>
              </a:rPr>
              <a:t>The average teenager spends                            each day on their phone</a:t>
            </a:r>
          </a:p>
          <a:p>
            <a:pPr algn="ctr">
              <a:buSzPts val="990"/>
            </a:pPr>
            <a:endParaRPr lang="en-GB" sz="4680">
              <a:solidFill>
                <a:srgbClr val="374548"/>
              </a:solidFill>
              <a:latin typeface="Bebas Neue"/>
              <a:ea typeface="Bebas Neue"/>
              <a:cs typeface="Bebas Neue"/>
              <a:sym typeface="Bebas Neue"/>
            </a:endParaRPr>
          </a:p>
        </p:txBody>
      </p:sp>
      <p:sp>
        <p:nvSpPr>
          <p:cNvPr id="5" name="Google Shape;385;p69">
            <a:extLst>
              <a:ext uri="{FF2B5EF4-FFF2-40B4-BE49-F238E27FC236}">
                <a16:creationId xmlns:a16="http://schemas.microsoft.com/office/drawing/2014/main" id="{6E1B3076-EE2E-2E6D-D593-C0CD292D0B70}"/>
              </a:ext>
            </a:extLst>
          </p:cNvPr>
          <p:cNvSpPr txBox="1"/>
          <p:nvPr/>
        </p:nvSpPr>
        <p:spPr>
          <a:xfrm>
            <a:off x="9782606" y="5885522"/>
            <a:ext cx="3600000" cy="1181826"/>
          </a:xfrm>
          <a:prstGeom prst="rect">
            <a:avLst/>
          </a:prstGeom>
          <a:noFill/>
          <a:ln>
            <a:noFill/>
          </a:ln>
        </p:spPr>
        <p:txBody>
          <a:bodyPr spcFirstLastPara="1" wrap="square" lIns="109710" tIns="109710" rIns="109710" bIns="109710" anchor="t" anchorCtr="0">
            <a:spAutoFit/>
          </a:bodyPr>
          <a:lstStyle/>
          <a:p>
            <a:pPr algn="ctr" defTabSz="1097280"/>
            <a:r>
              <a:rPr lang="en-US" sz="6240">
                <a:solidFill>
                  <a:srgbClr val="374548"/>
                </a:solidFill>
                <a:highlight>
                  <a:srgbClr val="D5E73A"/>
                </a:highlight>
                <a:latin typeface="Bebas Neue"/>
                <a:ea typeface="Bebas Neue"/>
                <a:cs typeface="Bebas Neue"/>
                <a:sym typeface="Bebas Neue"/>
              </a:rPr>
              <a:t>7+ hours</a:t>
            </a:r>
            <a:endParaRPr sz="6240">
              <a:solidFill>
                <a:srgbClr val="374548"/>
              </a:solidFill>
              <a:highlight>
                <a:srgbClr val="D5E73A"/>
              </a:highlight>
              <a:latin typeface="Bebas Neue"/>
              <a:ea typeface="Bebas Neue"/>
              <a:cs typeface="Bebas Neue"/>
              <a:sym typeface="Bebas Neue"/>
            </a:endParaRPr>
          </a:p>
        </p:txBody>
      </p:sp>
      <p:sp>
        <p:nvSpPr>
          <p:cNvPr id="7" name="Google Shape;392;p70">
            <a:extLst>
              <a:ext uri="{FF2B5EF4-FFF2-40B4-BE49-F238E27FC236}">
                <a16:creationId xmlns:a16="http://schemas.microsoft.com/office/drawing/2014/main" id="{377EF03F-6808-9462-ECB4-6A88FFEEAD67}"/>
              </a:ext>
            </a:extLst>
          </p:cNvPr>
          <p:cNvSpPr txBox="1"/>
          <p:nvPr/>
        </p:nvSpPr>
        <p:spPr>
          <a:xfrm>
            <a:off x="9782606" y="3648575"/>
            <a:ext cx="3600000" cy="1325839"/>
          </a:xfrm>
          <a:prstGeom prst="rect">
            <a:avLst/>
          </a:prstGeom>
          <a:noFill/>
          <a:ln>
            <a:noFill/>
          </a:ln>
        </p:spPr>
        <p:txBody>
          <a:bodyPr spcFirstLastPara="1" wrap="square" lIns="109710" tIns="109710" rIns="109710" bIns="109710" anchor="t" anchorCtr="0">
            <a:spAutoFit/>
          </a:bodyPr>
          <a:lstStyle/>
          <a:p>
            <a:pPr algn="ctr" defTabSz="1097280">
              <a:lnSpc>
                <a:spcPct val="115000"/>
              </a:lnSpc>
            </a:pPr>
            <a:r>
              <a:rPr lang="en-US" sz="6240">
                <a:solidFill>
                  <a:srgbClr val="374548"/>
                </a:solidFill>
                <a:highlight>
                  <a:srgbClr val="D5E73A"/>
                </a:highlight>
                <a:latin typeface="Bebas Neue"/>
                <a:ea typeface="Bebas Neue"/>
                <a:cs typeface="Bebas Neue"/>
                <a:sym typeface="Bebas Neue"/>
              </a:rPr>
              <a:t>22 years</a:t>
            </a:r>
            <a:endParaRPr sz="6240">
              <a:solidFill>
                <a:srgbClr val="374548"/>
              </a:solidFill>
              <a:highlight>
                <a:srgbClr val="D5E73A"/>
              </a:highlight>
              <a:latin typeface="Bebas Neue"/>
              <a:ea typeface="Bebas Neue"/>
              <a:cs typeface="Bebas Neue"/>
              <a:sym typeface="Bebas Neue"/>
            </a:endParaRPr>
          </a:p>
        </p:txBody>
      </p:sp>
      <p:pic>
        <p:nvPicPr>
          <p:cNvPr id="9" name="Google Shape;384;p69">
            <a:extLst>
              <a:ext uri="{FF2B5EF4-FFF2-40B4-BE49-F238E27FC236}">
                <a16:creationId xmlns:a16="http://schemas.microsoft.com/office/drawing/2014/main" id="{D64DDA12-A9F4-872A-89DE-3FAE7DCBE36A}"/>
              </a:ext>
            </a:extLst>
          </p:cNvPr>
          <p:cNvPicPr preferRelativeResize="0"/>
          <p:nvPr/>
        </p:nvPicPr>
        <p:blipFill rotWithShape="1">
          <a:blip r:embed="rId6">
            <a:alphaModFix/>
          </a:blip>
          <a:srcRect l="5650" r="5641"/>
          <a:stretch/>
        </p:blipFill>
        <p:spPr>
          <a:xfrm>
            <a:off x="1581591" y="2967547"/>
            <a:ext cx="4975963" cy="5010909"/>
          </a:xfrm>
          <a:prstGeom prst="rect">
            <a:avLst/>
          </a:prstGeom>
          <a:noFill/>
          <a:ln>
            <a:noFill/>
          </a:ln>
        </p:spPr>
      </p:pic>
    </p:spTree>
    <p:extLst>
      <p:ext uri="{BB962C8B-B14F-4D97-AF65-F5344CB8AC3E}">
        <p14:creationId xmlns:p14="http://schemas.microsoft.com/office/powerpoint/2010/main" val="33187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2F29F411-A088-5E97-935B-3076C4705123}"/>
            </a:ext>
          </a:extLst>
        </p:cNvPr>
        <p:cNvGrpSpPr/>
        <p:nvPr/>
      </p:nvGrpSpPr>
      <p:grpSpPr>
        <a:xfrm>
          <a:off x="0" y="0"/>
          <a:ext cx="0" cy="0"/>
          <a:chOff x="0" y="0"/>
          <a:chExt cx="0" cy="0"/>
        </a:xfrm>
      </p:grpSpPr>
      <p:pic>
        <p:nvPicPr>
          <p:cNvPr id="50" name="Google Shape;50;p2" descr="preencoded.png">
            <a:extLst>
              <a:ext uri="{FF2B5EF4-FFF2-40B4-BE49-F238E27FC236}">
                <a16:creationId xmlns:a16="http://schemas.microsoft.com/office/drawing/2014/main" id="{68C10ED1-B1C5-0B0E-6109-F8A1CF23116C}"/>
              </a:ext>
            </a:extLst>
          </p:cNvPr>
          <p:cNvPicPr preferRelativeResize="0"/>
          <p:nvPr/>
        </p:nvPicPr>
        <p:blipFill rotWithShape="1">
          <a:blip r:embed="rId4">
            <a:alphaModFix/>
          </a:blip>
          <a:srcRect/>
          <a:stretch/>
        </p:blipFill>
        <p:spPr>
          <a:xfrm>
            <a:off x="0" y="0"/>
            <a:ext cx="14630400" cy="2899954"/>
          </a:xfrm>
          <a:prstGeom prst="rect">
            <a:avLst/>
          </a:prstGeom>
          <a:noFill/>
          <a:ln>
            <a:noFill/>
          </a:ln>
        </p:spPr>
      </p:pic>
      <p:sp>
        <p:nvSpPr>
          <p:cNvPr id="52" name="Google Shape;52;p2">
            <a:extLst>
              <a:ext uri="{FF2B5EF4-FFF2-40B4-BE49-F238E27FC236}">
                <a16:creationId xmlns:a16="http://schemas.microsoft.com/office/drawing/2014/main" id="{92917FF2-EA7D-2CB0-DA8C-72F0CAF93BE6}"/>
              </a:ext>
            </a:extLst>
          </p:cNvPr>
          <p:cNvSpPr/>
          <p:nvPr/>
        </p:nvSpPr>
        <p:spPr>
          <a:xfrm>
            <a:off x="278704" y="3708451"/>
            <a:ext cx="13103400" cy="4139183"/>
          </a:xfrm>
          <a:prstGeom prst="rect">
            <a:avLst/>
          </a:prstGeom>
          <a:noFill/>
          <a:ln>
            <a:noFill/>
          </a:ln>
        </p:spPr>
        <p:txBody>
          <a:bodyPr spcFirstLastPara="1" wrap="square" lIns="0" tIns="0" rIns="0" bIns="0" anchor="t" anchorCtr="0">
            <a:noAutofit/>
          </a:bodyPr>
          <a:lstStyle/>
          <a:p>
            <a:pPr fontAlgn="base"/>
            <a:endParaRPr lang="en-GB" sz="1800">
              <a:latin typeface="+mj-lt"/>
              <a:ea typeface="Roboto" panose="02000000000000000000" pitchFamily="2" charset="0"/>
              <a:cs typeface="Roboto" panose="02000000000000000000" pitchFamily="2" charset="0"/>
            </a:endParaRPr>
          </a:p>
          <a:p>
            <a:pPr>
              <a:lnSpc>
                <a:spcPct val="192857"/>
              </a:lnSpc>
              <a:buClr>
                <a:srgbClr val="666666"/>
              </a:buClr>
              <a:buSzPts val="1400"/>
            </a:pPr>
            <a:endParaRPr sz="1600" b="0" i="0" u="none" strike="noStrike" cap="none">
              <a:solidFill>
                <a:schemeClr val="dk1"/>
              </a:solidFill>
              <a:latin typeface="Calibri"/>
              <a:ea typeface="Calibri"/>
              <a:cs typeface="Calibri"/>
              <a:sym typeface="Calibri"/>
            </a:endParaRPr>
          </a:p>
        </p:txBody>
      </p:sp>
      <p:sp>
        <p:nvSpPr>
          <p:cNvPr id="3" name="Google Shape;63;p3">
            <a:extLst>
              <a:ext uri="{FF2B5EF4-FFF2-40B4-BE49-F238E27FC236}">
                <a16:creationId xmlns:a16="http://schemas.microsoft.com/office/drawing/2014/main" id="{3769B1BF-1A3D-941A-6EC4-B67A3693835A}"/>
              </a:ext>
            </a:extLst>
          </p:cNvPr>
          <p:cNvSpPr/>
          <p:nvPr/>
        </p:nvSpPr>
        <p:spPr>
          <a:xfrm>
            <a:off x="463511" y="1091338"/>
            <a:ext cx="10171536" cy="679682"/>
          </a:xfrm>
          <a:prstGeom prst="rect">
            <a:avLst/>
          </a:prstGeom>
          <a:noFill/>
          <a:ln>
            <a:noFill/>
          </a:ln>
        </p:spPr>
        <p:txBody>
          <a:bodyPr spcFirstLastPara="1" wrap="square" lIns="0" tIns="0" rIns="0" bIns="0" anchor="t" anchorCtr="0">
            <a:noAutofit/>
          </a:bodyPr>
          <a:lstStyle/>
          <a:p>
            <a:pPr>
              <a:lnSpc>
                <a:spcPct val="124242"/>
              </a:lnSpc>
              <a:buClr>
                <a:srgbClr val="FFB612"/>
              </a:buClr>
              <a:buSzPts val="3300"/>
              <a:buFont typeface="Poppins Light"/>
            </a:pPr>
            <a:r>
              <a:rPr lang="en-US" sz="3300" b="0" i="0" u="none" strike="noStrike" cap="none">
                <a:solidFill>
                  <a:srgbClr val="FFB612"/>
                </a:solidFill>
                <a:latin typeface="Poppins Light"/>
                <a:ea typeface="Poppins Light"/>
                <a:cs typeface="Poppins Light"/>
                <a:sym typeface="Poppins Light"/>
              </a:rPr>
              <a:t>Mobile Phones at </a:t>
            </a:r>
            <a:r>
              <a:rPr lang="en-US" sz="3300">
                <a:solidFill>
                  <a:srgbClr val="FFB612"/>
                </a:solidFill>
                <a:latin typeface="Poppins Light"/>
                <a:ea typeface="Poppins Light"/>
                <a:cs typeface="Poppins Light"/>
                <a:sym typeface="Poppins Light"/>
              </a:rPr>
              <a:t>Turing House School</a:t>
            </a:r>
            <a:endParaRPr lang="en-US" sz="3300" b="0" i="0" u="none" strike="noStrike" cap="none">
              <a:solidFill>
                <a:schemeClr val="dk1"/>
              </a:solidFill>
              <a:latin typeface="Calibri"/>
              <a:ea typeface="Calibri"/>
              <a:cs typeface="Calibri"/>
            </a:endParaRPr>
          </a:p>
        </p:txBody>
      </p:sp>
      <p:sp>
        <p:nvSpPr>
          <p:cNvPr id="2" name="TextBox 1">
            <a:extLst>
              <a:ext uri="{FF2B5EF4-FFF2-40B4-BE49-F238E27FC236}">
                <a16:creationId xmlns:a16="http://schemas.microsoft.com/office/drawing/2014/main" id="{12D869CE-B0D6-07AC-3134-EC0114DA2DB0}"/>
              </a:ext>
            </a:extLst>
          </p:cNvPr>
          <p:cNvSpPr txBox="1"/>
          <p:nvPr/>
        </p:nvSpPr>
        <p:spPr>
          <a:xfrm>
            <a:off x="67734" y="2899954"/>
            <a:ext cx="14494932" cy="5232202"/>
          </a:xfrm>
          <a:prstGeom prst="rect">
            <a:avLst/>
          </a:prstGeom>
          <a:solidFill>
            <a:srgbClr val="FFF7E1"/>
          </a:solidFill>
          <a:ln>
            <a:solidFill>
              <a:schemeClr val="bg1"/>
            </a:solidFill>
          </a:ln>
        </p:spPr>
        <p:txBody>
          <a:bodyPr wrap="square" lIns="91440" tIns="45720" rIns="91440" bIns="45720" rtlCol="0" anchor="t">
            <a:spAutoFit/>
          </a:bodyPr>
          <a:lstStyle/>
          <a:p>
            <a:pPr marL="285750" indent="-285750" rtl="0">
              <a:buFont typeface="Arial" panose="020B0604020202020204" pitchFamily="34" charset="0"/>
              <a:buChar char="•"/>
            </a:pPr>
            <a:r>
              <a:rPr lang="en-GB" sz="2000">
                <a:solidFill>
                  <a:schemeClr val="tx1"/>
                </a:solidFill>
              </a:rPr>
              <a:t>Turing House will be a </a:t>
            </a:r>
            <a:r>
              <a:rPr lang="en-GB" sz="2000" u="sng">
                <a:solidFill>
                  <a:schemeClr val="tx1"/>
                </a:solidFill>
                <a:hlinkClick r:id="" action="ppaction://noaction">
                  <a:extLst>
                    <a:ext uri="{A12FA001-AC4F-418D-AE19-62706E023703}">
                      <ahyp:hlinkClr xmlns:ahyp="http://schemas.microsoft.com/office/drawing/2018/hyperlinkcolor" val="tx"/>
                    </a:ext>
                  </a:extLst>
                </a:hlinkClick>
              </a:rPr>
              <a:t>mobile phone</a:t>
            </a:r>
            <a:r>
              <a:rPr lang="en-GB" sz="2000" u="sng">
                <a:solidFill>
                  <a:schemeClr val="tx1"/>
                </a:solidFill>
              </a:rPr>
              <a:t> free school</a:t>
            </a:r>
            <a:r>
              <a:rPr lang="en-GB" sz="2000">
                <a:solidFill>
                  <a:schemeClr val="tx1"/>
                </a:solidFill>
              </a:rPr>
              <a:t> from September 2025. All students who bring a </a:t>
            </a:r>
            <a:r>
              <a:rPr lang="en-GB" sz="2000">
                <a:solidFill>
                  <a:schemeClr val="tx1"/>
                </a:solidFill>
                <a:hlinkClick r:id="" action="ppaction://noaction">
                  <a:extLst>
                    <a:ext uri="{A12FA001-AC4F-418D-AE19-62706E023703}">
                      <ahyp:hlinkClr xmlns:ahyp="http://schemas.microsoft.com/office/drawing/2018/hyperlinkcolor" val="tx"/>
                    </a:ext>
                  </a:extLst>
                </a:hlinkClick>
              </a:rPr>
              <a:t>mobile phone</a:t>
            </a:r>
            <a:r>
              <a:rPr lang="en-GB" sz="2000">
                <a:solidFill>
                  <a:schemeClr val="tx1"/>
                </a:solidFill>
              </a:rPr>
              <a:t> into school must have a </a:t>
            </a:r>
            <a:r>
              <a:rPr lang="en-GB" sz="2000" err="1">
                <a:solidFill>
                  <a:schemeClr val="tx1"/>
                </a:solidFill>
                <a:hlinkClick r:id="" action="ppaction://noaction">
                  <a:extLst>
                    <a:ext uri="{A12FA001-AC4F-418D-AE19-62706E023703}">
                      <ahyp:hlinkClr xmlns:ahyp="http://schemas.microsoft.com/office/drawing/2018/hyperlinkcolor" val="tx"/>
                    </a:ext>
                  </a:extLst>
                </a:hlinkClick>
              </a:rPr>
              <a:t>Yondr</a:t>
            </a:r>
            <a:r>
              <a:rPr lang="en-GB" sz="2000">
                <a:solidFill>
                  <a:schemeClr val="tx1"/>
                </a:solidFill>
              </a:rPr>
              <a:t> pouch and bring it into school every day.</a:t>
            </a:r>
          </a:p>
          <a:p>
            <a:br>
              <a:rPr lang="en-GB" sz="2000"/>
            </a:br>
            <a:r>
              <a:rPr lang="en-GB" sz="2000" b="1">
                <a:solidFill>
                  <a:schemeClr val="tx1"/>
                </a:solidFill>
              </a:rPr>
              <a:t>8:30am – 3:00pm </a:t>
            </a:r>
            <a:r>
              <a:rPr lang="en-GB" sz="2000">
                <a:solidFill>
                  <a:schemeClr val="tx1"/>
                </a:solidFill>
              </a:rPr>
              <a:t>Students will keep their phones locked in their </a:t>
            </a:r>
            <a:r>
              <a:rPr lang="en-GB" sz="2000" err="1">
                <a:solidFill>
                  <a:schemeClr val="tx1"/>
                </a:solidFill>
              </a:rPr>
              <a:t>Yondr</a:t>
            </a:r>
            <a:r>
              <a:rPr lang="en-GB" sz="2000">
                <a:solidFill>
                  <a:schemeClr val="tx1"/>
                </a:solidFill>
              </a:rPr>
              <a:t> pouch. </a:t>
            </a:r>
          </a:p>
          <a:p>
            <a:pPr rtl="0"/>
            <a:br>
              <a:rPr lang="en-GB" sz="2000"/>
            </a:br>
            <a:r>
              <a:rPr lang="en-GB" sz="2000" b="1">
                <a:solidFill>
                  <a:schemeClr val="tx1"/>
                </a:solidFill>
              </a:rPr>
              <a:t>At 3:00pm </a:t>
            </a:r>
            <a:r>
              <a:rPr lang="en-GB" sz="2000">
                <a:solidFill>
                  <a:schemeClr val="tx1"/>
                </a:solidFill>
              </a:rPr>
              <a:t>Students can open their </a:t>
            </a:r>
            <a:r>
              <a:rPr lang="en-GB" sz="2000" err="1">
                <a:solidFill>
                  <a:schemeClr val="tx1"/>
                </a:solidFill>
                <a:hlinkClick r:id="" action="ppaction://noaction">
                  <a:extLst>
                    <a:ext uri="{A12FA001-AC4F-418D-AE19-62706E023703}">
                      <ahyp:hlinkClr xmlns:ahyp="http://schemas.microsoft.com/office/drawing/2018/hyperlinkcolor" val="tx"/>
                    </a:ext>
                  </a:extLst>
                </a:hlinkClick>
              </a:rPr>
              <a:t>Yondr</a:t>
            </a:r>
            <a:r>
              <a:rPr lang="en-GB" sz="2000">
                <a:solidFill>
                  <a:schemeClr val="tx1"/>
                </a:solidFill>
              </a:rPr>
              <a:t> pouch via one of the 10 magnets positioned around the school and use their phones again. </a:t>
            </a:r>
          </a:p>
          <a:p>
            <a:pPr marL="285750" indent="-285750" rtl="0">
              <a:buFont typeface="Arial" panose="020B0604020202020204" pitchFamily="34" charset="0"/>
              <a:buChar char="•"/>
            </a:pPr>
            <a:endParaRPr lang="en-GB" sz="2000">
              <a:solidFill>
                <a:schemeClr val="tx1"/>
              </a:solidFill>
            </a:endParaRPr>
          </a:p>
          <a:p>
            <a:pPr marL="285750" indent="-285750">
              <a:buFont typeface="Arial" panose="020B0604020202020204" pitchFamily="34" charset="0"/>
              <a:buChar char="•"/>
            </a:pPr>
            <a:r>
              <a:rPr lang="en-GB" sz="2000">
                <a:solidFill>
                  <a:schemeClr val="tx1"/>
                </a:solidFill>
              </a:rPr>
              <a:t>For students who do not bring a </a:t>
            </a:r>
            <a:r>
              <a:rPr lang="en-GB" sz="2000">
                <a:solidFill>
                  <a:schemeClr val="tx1"/>
                </a:solidFill>
                <a:hlinkClick r:id="" action="ppaction://noaction">
                  <a:extLst>
                    <a:ext uri="{A12FA001-AC4F-418D-AE19-62706E023703}">
                      <ahyp:hlinkClr xmlns:ahyp="http://schemas.microsoft.com/office/drawing/2018/hyperlinkcolor" val="tx"/>
                    </a:ext>
                  </a:extLst>
                </a:hlinkClick>
              </a:rPr>
              <a:t>mobile phone</a:t>
            </a:r>
            <a:r>
              <a:rPr lang="en-GB" sz="2000">
                <a:solidFill>
                  <a:schemeClr val="tx1"/>
                </a:solidFill>
              </a:rPr>
              <a:t> into school, their parent/carer must have informed the school via a Microsoft Teams Form. </a:t>
            </a:r>
          </a:p>
          <a:p>
            <a:pPr marL="285750" indent="-285750" rtl="0">
              <a:buFont typeface="Arial" panose="020B0604020202020204" pitchFamily="34" charset="0"/>
              <a:buChar char="•"/>
            </a:pPr>
            <a:endParaRPr lang="en-GB" sz="2000">
              <a:solidFill>
                <a:schemeClr val="tx1"/>
              </a:solidFill>
            </a:endParaRPr>
          </a:p>
          <a:p>
            <a:pPr marL="285750" indent="-285750">
              <a:buFont typeface="Arial" panose="020B0604020202020204" pitchFamily="34" charset="0"/>
              <a:buChar char="•"/>
            </a:pPr>
            <a:r>
              <a:rPr lang="en-GB" sz="2000">
                <a:solidFill>
                  <a:schemeClr val="tx1"/>
                </a:solidFill>
                <a:hlinkClick r:id="" action="ppaction://noaction">
                  <a:extLst>
                    <a:ext uri="{A12FA001-AC4F-418D-AE19-62706E023703}">
                      <ahyp:hlinkClr xmlns:ahyp="http://schemas.microsoft.com/office/drawing/2018/hyperlinkcolor" val="tx"/>
                    </a:ext>
                  </a:extLst>
                </a:hlinkClick>
              </a:rPr>
              <a:t>The school also recognises</a:t>
            </a:r>
            <a:r>
              <a:rPr lang="en-GB" sz="2000">
                <a:solidFill>
                  <a:schemeClr val="tx1"/>
                </a:solidFill>
              </a:rPr>
              <a:t> that some of our students rely on their </a:t>
            </a:r>
            <a:r>
              <a:rPr lang="en-GB" sz="2000">
                <a:solidFill>
                  <a:schemeClr val="tx1"/>
                </a:solidFill>
                <a:hlinkClick r:id="" action="ppaction://noaction">
                  <a:extLst>
                    <a:ext uri="{A12FA001-AC4F-418D-AE19-62706E023703}">
                      <ahyp:hlinkClr xmlns:ahyp="http://schemas.microsoft.com/office/drawing/2018/hyperlinkcolor" val="tx"/>
                    </a:ext>
                  </a:extLst>
                </a:hlinkClick>
              </a:rPr>
              <a:t>mobile phones</a:t>
            </a:r>
            <a:r>
              <a:rPr lang="en-GB" sz="2000">
                <a:solidFill>
                  <a:schemeClr val="tx1"/>
                </a:solidFill>
              </a:rPr>
              <a:t> as an essential, potentially </a:t>
            </a:r>
            <a:r>
              <a:rPr lang="en-GB" sz="2000" b="1">
                <a:solidFill>
                  <a:schemeClr val="tx1"/>
                </a:solidFill>
              </a:rPr>
              <a:t>lifesaving</a:t>
            </a:r>
            <a:r>
              <a:rPr lang="en-GB" sz="2000">
                <a:solidFill>
                  <a:schemeClr val="tx1"/>
                </a:solidFill>
              </a:rPr>
              <a:t> medical device. Therefore, students with medical conditions, such as diabetes, will have a </a:t>
            </a:r>
            <a:r>
              <a:rPr lang="en-GB" sz="2000" b="1" err="1">
                <a:solidFill>
                  <a:schemeClr val="tx1"/>
                </a:solidFill>
              </a:rPr>
              <a:t>velcro</a:t>
            </a:r>
            <a:r>
              <a:rPr lang="en-GB" sz="2000">
                <a:solidFill>
                  <a:schemeClr val="tx1"/>
                </a:solidFill>
              </a:rPr>
              <a:t> </a:t>
            </a:r>
            <a:r>
              <a:rPr lang="en-GB" sz="2000" err="1">
                <a:solidFill>
                  <a:schemeClr val="tx1"/>
                </a:solidFill>
                <a:hlinkClick r:id="" action="ppaction://noaction">
                  <a:extLst>
                    <a:ext uri="{A12FA001-AC4F-418D-AE19-62706E023703}">
                      <ahyp:hlinkClr xmlns:ahyp="http://schemas.microsoft.com/office/drawing/2018/hyperlinkcolor" val="tx"/>
                    </a:ext>
                  </a:extLst>
                </a:hlinkClick>
              </a:rPr>
              <a:t>Yondr</a:t>
            </a:r>
            <a:r>
              <a:rPr lang="en-GB" sz="2000">
                <a:solidFill>
                  <a:schemeClr val="tx1"/>
                </a:solidFill>
              </a:rPr>
              <a:t> pouch.</a:t>
            </a:r>
          </a:p>
          <a:p>
            <a:pPr marL="285750" indent="-285750" rtl="0">
              <a:buFont typeface="Arial" panose="020B0604020202020204" pitchFamily="34" charset="0"/>
              <a:buChar char="•"/>
            </a:pPr>
            <a:endParaRPr lang="en-GB" sz="2000">
              <a:solidFill>
                <a:schemeClr val="tx1"/>
              </a:solidFill>
            </a:endParaRPr>
          </a:p>
          <a:p>
            <a:pPr marL="285750" indent="-285750" rtl="0">
              <a:buFont typeface="Arial" panose="020B0604020202020204" pitchFamily="34" charset="0"/>
              <a:buChar char="•"/>
            </a:pPr>
            <a:r>
              <a:rPr lang="en-GB" sz="2000">
                <a:solidFill>
                  <a:schemeClr val="tx1"/>
                </a:solidFill>
              </a:rPr>
              <a:t>If a student's </a:t>
            </a:r>
            <a:r>
              <a:rPr lang="en-GB" sz="2000">
                <a:solidFill>
                  <a:schemeClr val="tx1"/>
                </a:solidFill>
                <a:hlinkClick r:id="" action="ppaction://noaction">
                  <a:extLst>
                    <a:ext uri="{A12FA001-AC4F-418D-AE19-62706E023703}">
                      <ahyp:hlinkClr xmlns:ahyp="http://schemas.microsoft.com/office/drawing/2018/hyperlinkcolor" val="tx"/>
                    </a:ext>
                  </a:extLst>
                </a:hlinkClick>
              </a:rPr>
              <a:t>mobile phone</a:t>
            </a:r>
            <a:r>
              <a:rPr lang="en-GB" sz="2000">
                <a:solidFill>
                  <a:schemeClr val="tx1"/>
                </a:solidFill>
              </a:rPr>
              <a:t> is seen between the hours of 8.30am-3pm and not in a </a:t>
            </a:r>
            <a:r>
              <a:rPr lang="en-GB" sz="2000" err="1">
                <a:solidFill>
                  <a:schemeClr val="tx1"/>
                </a:solidFill>
                <a:hlinkClick r:id="" action="ppaction://noaction">
                  <a:extLst>
                    <a:ext uri="{A12FA001-AC4F-418D-AE19-62706E023703}">
                      <ahyp:hlinkClr xmlns:ahyp="http://schemas.microsoft.com/office/drawing/2018/hyperlinkcolor" val="tx"/>
                    </a:ext>
                  </a:extLst>
                </a:hlinkClick>
              </a:rPr>
              <a:t>Yondr</a:t>
            </a:r>
            <a:r>
              <a:rPr lang="en-GB" sz="2000">
                <a:solidFill>
                  <a:schemeClr val="tx1"/>
                </a:solidFill>
              </a:rPr>
              <a:t> pouch, the phone will be confiscated. </a:t>
            </a:r>
          </a:p>
          <a:p>
            <a:endParaRPr lang="en-GB"/>
          </a:p>
        </p:txBody>
      </p:sp>
      <p:pic>
        <p:nvPicPr>
          <p:cNvPr id="4" name="Picture 3" descr="A logo with text on it&#10;&#10;AI-generated content may be incorrect.">
            <a:extLst>
              <a:ext uri="{FF2B5EF4-FFF2-40B4-BE49-F238E27FC236}">
                <a16:creationId xmlns:a16="http://schemas.microsoft.com/office/drawing/2014/main" id="{28093877-E870-D9CE-F48A-F41196E1964A}"/>
              </a:ext>
            </a:extLst>
          </p:cNvPr>
          <p:cNvPicPr>
            <a:picLocks noChangeAspect="1"/>
          </p:cNvPicPr>
          <p:nvPr/>
        </p:nvPicPr>
        <p:blipFill>
          <a:blip r:embed="rId5"/>
          <a:stretch>
            <a:fillRect/>
          </a:stretch>
        </p:blipFill>
        <p:spPr>
          <a:xfrm>
            <a:off x="10619742" y="215994"/>
            <a:ext cx="3731954" cy="1944687"/>
          </a:xfrm>
          <a:prstGeom prst="rect">
            <a:avLst/>
          </a:prstGeom>
        </p:spPr>
      </p:pic>
    </p:spTree>
    <p:extLst>
      <p:ext uri="{BB962C8B-B14F-4D97-AF65-F5344CB8AC3E}">
        <p14:creationId xmlns:p14="http://schemas.microsoft.com/office/powerpoint/2010/main" val="154908581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B8923B1D-AFA6-0252-D1D6-C7FD1C3B1D7E}"/>
            </a:ext>
          </a:extLst>
        </p:cNvPr>
        <p:cNvGrpSpPr/>
        <p:nvPr/>
      </p:nvGrpSpPr>
      <p:grpSpPr>
        <a:xfrm>
          <a:off x="0" y="0"/>
          <a:ext cx="0" cy="0"/>
          <a:chOff x="0" y="0"/>
          <a:chExt cx="0" cy="0"/>
        </a:xfrm>
      </p:grpSpPr>
      <p:pic>
        <p:nvPicPr>
          <p:cNvPr id="50" name="Google Shape;50;p2" descr="preencoded.png">
            <a:extLst>
              <a:ext uri="{FF2B5EF4-FFF2-40B4-BE49-F238E27FC236}">
                <a16:creationId xmlns:a16="http://schemas.microsoft.com/office/drawing/2014/main" id="{81AE5D13-790F-4455-A30D-DACC04646DFE}"/>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52" name="Google Shape;52;p2">
            <a:extLst>
              <a:ext uri="{FF2B5EF4-FFF2-40B4-BE49-F238E27FC236}">
                <a16:creationId xmlns:a16="http://schemas.microsoft.com/office/drawing/2014/main" id="{FF2FC61E-87D3-48EE-C2B3-15FD2F96C0FD}"/>
              </a:ext>
            </a:extLst>
          </p:cNvPr>
          <p:cNvSpPr/>
          <p:nvPr/>
        </p:nvSpPr>
        <p:spPr>
          <a:xfrm>
            <a:off x="278704" y="3708451"/>
            <a:ext cx="14072992" cy="4139183"/>
          </a:xfrm>
          <a:prstGeom prst="rect">
            <a:avLst/>
          </a:prstGeom>
          <a:noFill/>
          <a:ln>
            <a:noFill/>
          </a:ln>
        </p:spPr>
        <p:txBody>
          <a:bodyPr spcFirstLastPara="1" wrap="square" lIns="0" tIns="0" rIns="0" bIns="0" anchor="t" anchorCtr="0">
            <a:noAutofit/>
          </a:bodyPr>
          <a:lstStyle/>
          <a:p>
            <a:pPr fontAlgn="base"/>
            <a:endParaRPr lang="en-GB" sz="1800">
              <a:latin typeface="+mj-lt"/>
              <a:ea typeface="Roboto" panose="02000000000000000000" pitchFamily="2" charset="0"/>
              <a:cs typeface="Roboto" panose="02000000000000000000" pitchFamily="2" charset="0"/>
            </a:endParaRPr>
          </a:p>
          <a:p>
            <a:pPr>
              <a:lnSpc>
                <a:spcPct val="192857"/>
              </a:lnSpc>
              <a:buClr>
                <a:srgbClr val="666666"/>
              </a:buClr>
              <a:buSzPts val="1400"/>
            </a:pPr>
            <a:endParaRPr sz="1600" b="0" i="0" u="none" strike="noStrike" cap="none">
              <a:solidFill>
                <a:schemeClr val="dk1"/>
              </a:solidFill>
              <a:latin typeface="Calibri"/>
              <a:ea typeface="Calibri"/>
              <a:cs typeface="Calibri"/>
              <a:sym typeface="Calibri"/>
            </a:endParaRPr>
          </a:p>
        </p:txBody>
      </p:sp>
      <p:sp>
        <p:nvSpPr>
          <p:cNvPr id="3" name="Google Shape;63;p3">
            <a:extLst>
              <a:ext uri="{FF2B5EF4-FFF2-40B4-BE49-F238E27FC236}">
                <a16:creationId xmlns:a16="http://schemas.microsoft.com/office/drawing/2014/main" id="{C38AC71D-FC3D-0C0E-E614-24F1C8ED1F91}"/>
              </a:ext>
            </a:extLst>
          </p:cNvPr>
          <p:cNvSpPr/>
          <p:nvPr/>
        </p:nvSpPr>
        <p:spPr>
          <a:xfrm>
            <a:off x="463511" y="1091338"/>
            <a:ext cx="10171536" cy="679682"/>
          </a:xfrm>
          <a:prstGeom prst="rect">
            <a:avLst/>
          </a:prstGeom>
          <a:noFill/>
          <a:ln>
            <a:noFill/>
          </a:ln>
        </p:spPr>
        <p:txBody>
          <a:bodyPr spcFirstLastPara="1" wrap="square" lIns="0" tIns="0" rIns="0" bIns="0" anchor="t" anchorCtr="0">
            <a:noAutofit/>
          </a:bodyPr>
          <a:lstStyle/>
          <a:p>
            <a:pPr>
              <a:lnSpc>
                <a:spcPct val="124242"/>
              </a:lnSpc>
              <a:buClr>
                <a:srgbClr val="FFB612"/>
              </a:buClr>
              <a:buSzPts val="3300"/>
              <a:buFont typeface="Poppins Light"/>
            </a:pPr>
            <a:r>
              <a:rPr lang="en-US" sz="3300">
                <a:solidFill>
                  <a:srgbClr val="FFB612"/>
                </a:solidFill>
                <a:latin typeface="Poppins Light"/>
                <a:ea typeface="Calibri"/>
                <a:cs typeface="Poppins Light"/>
                <a:sym typeface="Poppins Light"/>
              </a:rPr>
              <a:t>What is a Yondr Pouch</a:t>
            </a:r>
            <a:endParaRPr lang="en-US" sz="3300" b="0" i="0" u="none" strike="noStrike" cap="none">
              <a:solidFill>
                <a:srgbClr val="FFB612"/>
              </a:solidFill>
              <a:latin typeface="Poppins Light"/>
              <a:ea typeface="Calibri"/>
              <a:cs typeface="Poppins Light"/>
            </a:endParaRPr>
          </a:p>
        </p:txBody>
      </p:sp>
      <p:pic>
        <p:nvPicPr>
          <p:cNvPr id="4" name="Picture 3" descr="A logo with text on it&#10;&#10;AI-generated content may be incorrect.">
            <a:extLst>
              <a:ext uri="{FF2B5EF4-FFF2-40B4-BE49-F238E27FC236}">
                <a16:creationId xmlns:a16="http://schemas.microsoft.com/office/drawing/2014/main" id="{CA2D37F6-4406-3D7B-EA85-F9024325B58C}"/>
              </a:ext>
            </a:extLst>
          </p:cNvPr>
          <p:cNvPicPr>
            <a:picLocks noChangeAspect="1"/>
          </p:cNvPicPr>
          <p:nvPr/>
        </p:nvPicPr>
        <p:blipFill>
          <a:blip r:embed="rId5"/>
          <a:stretch>
            <a:fillRect/>
          </a:stretch>
        </p:blipFill>
        <p:spPr>
          <a:xfrm>
            <a:off x="10619742" y="215994"/>
            <a:ext cx="3731954" cy="1944687"/>
          </a:xfrm>
          <a:prstGeom prst="rect">
            <a:avLst/>
          </a:prstGeom>
        </p:spPr>
      </p:pic>
      <p:pic>
        <p:nvPicPr>
          <p:cNvPr id="6" name="Google Shape;110;p22" descr="A close-up of a case&#10;&#10;AI-generated content may be incorrect.">
            <a:extLst>
              <a:ext uri="{FF2B5EF4-FFF2-40B4-BE49-F238E27FC236}">
                <a16:creationId xmlns:a16="http://schemas.microsoft.com/office/drawing/2014/main" id="{2CF09970-5D2B-0055-85D6-391A9848BA59}"/>
              </a:ext>
            </a:extLst>
          </p:cNvPr>
          <p:cNvPicPr preferRelativeResize="0"/>
          <p:nvPr/>
        </p:nvPicPr>
        <p:blipFill>
          <a:blip r:embed="rId6">
            <a:alphaModFix/>
          </a:blip>
          <a:stretch>
            <a:fillRect/>
          </a:stretch>
        </p:blipFill>
        <p:spPr>
          <a:xfrm>
            <a:off x="9415417" y="3545087"/>
            <a:ext cx="4607358" cy="4111413"/>
          </a:xfrm>
          <a:prstGeom prst="rect">
            <a:avLst/>
          </a:prstGeom>
          <a:noFill/>
          <a:ln>
            <a:noFill/>
          </a:ln>
        </p:spPr>
      </p:pic>
      <p:sp>
        <p:nvSpPr>
          <p:cNvPr id="9" name="TextBox 8">
            <a:extLst>
              <a:ext uri="{FF2B5EF4-FFF2-40B4-BE49-F238E27FC236}">
                <a16:creationId xmlns:a16="http://schemas.microsoft.com/office/drawing/2014/main" id="{B3DDDF29-DF96-195E-58C8-06B38959EE96}"/>
              </a:ext>
            </a:extLst>
          </p:cNvPr>
          <p:cNvSpPr txBox="1"/>
          <p:nvPr/>
        </p:nvSpPr>
        <p:spPr>
          <a:xfrm>
            <a:off x="786505" y="3473679"/>
            <a:ext cx="8425228" cy="4363502"/>
          </a:xfrm>
          <a:prstGeom prst="rect">
            <a:avLst/>
          </a:prstGeom>
          <a:solidFill>
            <a:srgbClr val="FFF7E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US" sz="2400">
                <a:solidFill>
                  <a:srgbClr val="424242"/>
                </a:solidFill>
                <a:latin typeface="+mn-lt"/>
              </a:rPr>
              <a:t>A Yondr pouch is a secure, lockable bag designed to create phone-free spaces. When you enter a designated phone-free area, your phone is placed inside the Yondr pouch, which is then locked. You keep the pouch with you, but you can't access your phone until you leave the phone-free zone and unlock the pouch at a designated station.</a:t>
            </a:r>
          </a:p>
          <a:p>
            <a:pPr>
              <a:lnSpc>
                <a:spcPct val="130000"/>
              </a:lnSpc>
            </a:pPr>
            <a:endParaRPr lang="en-US" sz="2400">
              <a:solidFill>
                <a:srgbClr val="424242"/>
              </a:solidFill>
              <a:latin typeface="+mn-lt"/>
            </a:endParaRPr>
          </a:p>
          <a:p>
            <a:pPr>
              <a:lnSpc>
                <a:spcPct val="130000"/>
              </a:lnSpc>
            </a:pPr>
            <a:r>
              <a:rPr lang="en-US" sz="2400">
                <a:solidFill>
                  <a:srgbClr val="424242"/>
                </a:solidFill>
                <a:latin typeface="+mn-lt"/>
              </a:rPr>
              <a:t>Pouches are used at concerts, schools, and other events to </a:t>
            </a:r>
            <a:r>
              <a:rPr lang="en-US" sz="2400" err="1">
                <a:solidFill>
                  <a:srgbClr val="424242"/>
                </a:solidFill>
                <a:latin typeface="+mn-lt"/>
              </a:rPr>
              <a:t>minimise</a:t>
            </a:r>
            <a:r>
              <a:rPr lang="en-US" sz="2400">
                <a:solidFill>
                  <a:srgbClr val="424242"/>
                </a:solidFill>
                <a:latin typeface="+mn-lt"/>
              </a:rPr>
              <a:t> distractions and encourage engagement.</a:t>
            </a:r>
          </a:p>
        </p:txBody>
      </p:sp>
    </p:spTree>
    <p:extLst>
      <p:ext uri="{BB962C8B-B14F-4D97-AF65-F5344CB8AC3E}">
        <p14:creationId xmlns:p14="http://schemas.microsoft.com/office/powerpoint/2010/main" val="279294384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50FE51E2-1375-3C73-E1BC-1CA92332E2CB}"/>
            </a:ext>
          </a:extLst>
        </p:cNvPr>
        <p:cNvGrpSpPr/>
        <p:nvPr/>
      </p:nvGrpSpPr>
      <p:grpSpPr>
        <a:xfrm>
          <a:off x="0" y="0"/>
          <a:ext cx="0" cy="0"/>
          <a:chOff x="0" y="0"/>
          <a:chExt cx="0" cy="0"/>
        </a:xfrm>
      </p:grpSpPr>
      <p:pic>
        <p:nvPicPr>
          <p:cNvPr id="50" name="Google Shape;50;p2" descr="preencoded.png">
            <a:extLst>
              <a:ext uri="{FF2B5EF4-FFF2-40B4-BE49-F238E27FC236}">
                <a16:creationId xmlns:a16="http://schemas.microsoft.com/office/drawing/2014/main" id="{B39ECF65-8230-C258-580D-C44BECD7446B}"/>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52" name="Google Shape;52;p2">
            <a:extLst>
              <a:ext uri="{FF2B5EF4-FFF2-40B4-BE49-F238E27FC236}">
                <a16:creationId xmlns:a16="http://schemas.microsoft.com/office/drawing/2014/main" id="{572C8514-E22A-7D73-254F-0542FE2BE63B}"/>
              </a:ext>
            </a:extLst>
          </p:cNvPr>
          <p:cNvSpPr/>
          <p:nvPr/>
        </p:nvSpPr>
        <p:spPr>
          <a:xfrm>
            <a:off x="278704" y="3708451"/>
            <a:ext cx="13103400" cy="4139183"/>
          </a:xfrm>
          <a:prstGeom prst="rect">
            <a:avLst/>
          </a:prstGeom>
          <a:noFill/>
          <a:ln>
            <a:noFill/>
          </a:ln>
        </p:spPr>
        <p:txBody>
          <a:bodyPr spcFirstLastPara="1" wrap="square" lIns="0" tIns="0" rIns="0" bIns="0" anchor="t" anchorCtr="0">
            <a:noAutofit/>
          </a:bodyPr>
          <a:lstStyle/>
          <a:p>
            <a:pPr fontAlgn="base"/>
            <a:endParaRPr lang="en-GB" sz="1800">
              <a:latin typeface="+mj-lt"/>
              <a:ea typeface="Roboto" panose="02000000000000000000" pitchFamily="2" charset="0"/>
              <a:cs typeface="Roboto" panose="02000000000000000000" pitchFamily="2" charset="0"/>
            </a:endParaRPr>
          </a:p>
          <a:p>
            <a:pPr>
              <a:lnSpc>
                <a:spcPct val="192857"/>
              </a:lnSpc>
              <a:buClr>
                <a:srgbClr val="666666"/>
              </a:buClr>
              <a:buSzPts val="1400"/>
            </a:pPr>
            <a:endParaRPr sz="1600" b="0" i="0" u="none" strike="noStrike" cap="none">
              <a:solidFill>
                <a:schemeClr val="dk1"/>
              </a:solidFill>
              <a:latin typeface="Calibri"/>
              <a:ea typeface="Calibri"/>
              <a:cs typeface="Calibri"/>
              <a:sym typeface="Calibri"/>
            </a:endParaRPr>
          </a:p>
        </p:txBody>
      </p:sp>
      <p:sp>
        <p:nvSpPr>
          <p:cNvPr id="3" name="Google Shape;63;p3">
            <a:extLst>
              <a:ext uri="{FF2B5EF4-FFF2-40B4-BE49-F238E27FC236}">
                <a16:creationId xmlns:a16="http://schemas.microsoft.com/office/drawing/2014/main" id="{3FFCE97E-05AC-3B21-2AC1-455394E3B8CF}"/>
              </a:ext>
            </a:extLst>
          </p:cNvPr>
          <p:cNvSpPr/>
          <p:nvPr/>
        </p:nvSpPr>
        <p:spPr>
          <a:xfrm>
            <a:off x="463511" y="1091338"/>
            <a:ext cx="10171536" cy="679682"/>
          </a:xfrm>
          <a:prstGeom prst="rect">
            <a:avLst/>
          </a:prstGeom>
          <a:noFill/>
          <a:ln>
            <a:noFill/>
          </a:ln>
        </p:spPr>
        <p:txBody>
          <a:bodyPr spcFirstLastPara="1" wrap="square" lIns="0" tIns="0" rIns="0" bIns="0" anchor="t" anchorCtr="0">
            <a:noAutofit/>
          </a:bodyPr>
          <a:lstStyle/>
          <a:p>
            <a:pPr>
              <a:lnSpc>
                <a:spcPct val="124242"/>
              </a:lnSpc>
              <a:buClr>
                <a:srgbClr val="FFB612"/>
              </a:buClr>
              <a:buSzPts val="3300"/>
              <a:buFont typeface="Poppins Light"/>
            </a:pPr>
            <a:r>
              <a:rPr lang="en-GB" sz="3300" b="0" i="0" u="none" strike="noStrike" cap="none">
                <a:solidFill>
                  <a:srgbClr val="FFB612"/>
                </a:solidFill>
                <a:latin typeface="Poppins Light"/>
                <a:ea typeface="Poppins Light"/>
                <a:cs typeface="Poppins Light"/>
                <a:sym typeface="Poppins Light"/>
              </a:rPr>
              <a:t>Special Circumstances for Mobile Phone Use</a:t>
            </a:r>
            <a:endParaRPr lang="en-US" sz="3300" b="0" i="0" u="none" strike="noStrike" cap="none">
              <a:solidFill>
                <a:schemeClr val="dk1"/>
              </a:solidFill>
              <a:latin typeface="Calibri"/>
              <a:ea typeface="Calibri"/>
              <a:cs typeface="Calibri"/>
            </a:endParaRPr>
          </a:p>
        </p:txBody>
      </p:sp>
      <p:sp>
        <p:nvSpPr>
          <p:cNvPr id="10" name="Rectangle 6">
            <a:extLst>
              <a:ext uri="{FF2B5EF4-FFF2-40B4-BE49-F238E27FC236}">
                <a16:creationId xmlns:a16="http://schemas.microsoft.com/office/drawing/2014/main" id="{1A8EE6F6-EB6C-BD8F-D36E-5688FA6705F0}"/>
              </a:ext>
            </a:extLst>
          </p:cNvPr>
          <p:cNvSpPr>
            <a:spLocks noChangeArrowheads="1"/>
          </p:cNvSpPr>
          <p:nvPr/>
        </p:nvSpPr>
        <p:spPr bwMode="auto">
          <a:xfrm>
            <a:off x="463511" y="3219750"/>
            <a:ext cx="13888185" cy="4616648"/>
          </a:xfrm>
          <a:prstGeom prst="rect">
            <a:avLst/>
          </a:prstGeom>
          <a:solidFill>
            <a:srgbClr val="FFF7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GB" sz="2100" b="1" dirty="0"/>
              <a:t>Students with certain medical conditions</a:t>
            </a:r>
          </a:p>
          <a:p>
            <a:pPr eaLnBrk="0" fontAlgn="base" hangingPunct="0">
              <a:spcBef>
                <a:spcPct val="0"/>
              </a:spcBef>
              <a:spcAft>
                <a:spcPct val="0"/>
              </a:spcAft>
              <a:buClrTx/>
            </a:pPr>
            <a:r>
              <a:rPr lang="en-GB" sz="2100" dirty="0"/>
              <a:t>For students with certain medical conditions, smartphones can act as a lifesaving, essential medical device, including those with Type 1 Diabetes. These students will have a </a:t>
            </a:r>
            <a:r>
              <a:rPr lang="en-GB" sz="2100" dirty="0" err="1"/>
              <a:t>velcro</a:t>
            </a:r>
            <a:r>
              <a:rPr lang="en-GB" sz="2100" dirty="0"/>
              <a:t> Yondr pouch that they can open at any time or they can choose to not purchase a pouch. Staff can find out whether a student has a medical pouch etc. (or no phone) by accessing the relevant Mobile Phone Spreadsheet.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tx1"/>
                </a:solidFill>
                <a:effectLst/>
              </a:rPr>
              <a:t>Subjects that require mobile phone use</a:t>
            </a:r>
            <a:r>
              <a:rPr lang="en-US" altLang="en-US" sz="2100" b="1" dirty="0">
                <a:solidFill>
                  <a:schemeClr val="tx1"/>
                </a:solidFill>
              </a:rPr>
              <a:t>:</a:t>
            </a:r>
            <a:endParaRPr lang="en-US" altLang="en-US" sz="2100" b="1" i="0" u="none" strike="noStrike" cap="none" normalizeH="0" baseline="0" dirty="0">
              <a:ln>
                <a:noFill/>
              </a:ln>
              <a:solidFill>
                <a:schemeClr val="tx1"/>
              </a:solidFill>
              <a:effectLst/>
            </a:endParaRPr>
          </a:p>
          <a:p>
            <a:pPr eaLnBrk="0" fontAlgn="base" hangingPunct="0">
              <a:spcBef>
                <a:spcPct val="0"/>
              </a:spcBef>
              <a:spcAft>
                <a:spcPct val="0"/>
              </a:spcAft>
              <a:buClrTx/>
            </a:pPr>
            <a:r>
              <a:rPr kumimoji="0" lang="en-US" altLang="en-US" sz="2100" i="0" u="none" strike="noStrike" cap="none" normalizeH="0" baseline="0" dirty="0">
                <a:ln>
                  <a:noFill/>
                </a:ln>
                <a:solidFill>
                  <a:schemeClr val="tx1"/>
                </a:solidFill>
                <a:effectLst/>
              </a:rPr>
              <a:t>There are certain subjects in which students may need to use their mobile </a:t>
            </a:r>
            <a:r>
              <a:rPr lang="en-US" altLang="en-US" sz="2100" dirty="0">
                <a:solidFill>
                  <a:schemeClr val="tx1"/>
                </a:solidFill>
              </a:rPr>
              <a:t>phones (e.g. - Art). These</a:t>
            </a:r>
            <a:r>
              <a:rPr kumimoji="0" lang="en-US" altLang="en-US" sz="2100" i="0" u="none" strike="noStrike" cap="none" normalizeH="0" baseline="0" dirty="0">
                <a:ln>
                  <a:noFill/>
                </a:ln>
                <a:solidFill>
                  <a:schemeClr val="tx1"/>
                </a:solidFill>
                <a:effectLst/>
              </a:rPr>
              <a:t> departments will have portable magnets available. </a:t>
            </a:r>
            <a:r>
              <a:rPr lang="en-US" altLang="en-US" sz="2100" dirty="0">
                <a:solidFill>
                  <a:schemeClr val="tx1"/>
                </a:solidFill>
              </a:rPr>
              <a:t>Students on fixtures will unlock as they depart at the main office or with the PE staff.</a:t>
            </a:r>
            <a:endParaRPr lang="en-US" altLang="en-US" sz="21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1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i="0" u="none" strike="noStrike" cap="none" normalizeH="0" baseline="0" dirty="0">
                <a:ln>
                  <a:noFill/>
                </a:ln>
                <a:solidFill>
                  <a:schemeClr val="tx1"/>
                </a:solidFill>
                <a:effectLst/>
              </a:rPr>
              <a:t>It is important that if students do unlock their Yondr pouches to use their mobile phones for work in a lesson, that the member of staff ensures that all students at the end of the lesson switch off their mobile phone and lock it back in their Yondr pouch</a:t>
            </a:r>
            <a:r>
              <a:rPr kumimoji="0" lang="en-US" altLang="en-US" sz="2100" b="0" i="0" u="none" strike="noStrike" cap="none" normalizeH="0" baseline="0" dirty="0">
                <a:ln>
                  <a:noFill/>
                </a:ln>
                <a:solidFill>
                  <a:schemeClr val="tx1"/>
                </a:solidFill>
                <a:effectLst/>
              </a:rPr>
              <a:t>.</a:t>
            </a:r>
            <a:endParaRPr lang="en-US" altLang="en-US" sz="2100" b="0" i="0" u="none" strike="noStrike" cap="none" normalizeH="0" baseline="0" dirty="0">
              <a:ln>
                <a:noFill/>
              </a:ln>
              <a:solidFill>
                <a:schemeClr val="tx1"/>
              </a:solidFill>
              <a:effectLst/>
            </a:endParaRPr>
          </a:p>
        </p:txBody>
      </p:sp>
      <p:pic>
        <p:nvPicPr>
          <p:cNvPr id="11" name="Picture 10" descr="A logo with text on it&#10;&#10;AI-generated content may be incorrect.">
            <a:extLst>
              <a:ext uri="{FF2B5EF4-FFF2-40B4-BE49-F238E27FC236}">
                <a16:creationId xmlns:a16="http://schemas.microsoft.com/office/drawing/2014/main" id="{F6E28E73-3747-3632-ACFE-8B80F4353F7F}"/>
              </a:ext>
            </a:extLst>
          </p:cNvPr>
          <p:cNvPicPr>
            <a:picLocks noChangeAspect="1"/>
          </p:cNvPicPr>
          <p:nvPr/>
        </p:nvPicPr>
        <p:blipFill>
          <a:blip r:embed="rId5"/>
          <a:stretch>
            <a:fillRect/>
          </a:stretch>
        </p:blipFill>
        <p:spPr>
          <a:xfrm>
            <a:off x="10619742" y="215994"/>
            <a:ext cx="3731954" cy="1944687"/>
          </a:xfrm>
          <a:prstGeom prst="rect">
            <a:avLst/>
          </a:prstGeom>
        </p:spPr>
      </p:pic>
    </p:spTree>
    <p:extLst>
      <p:ext uri="{BB962C8B-B14F-4D97-AF65-F5344CB8AC3E}">
        <p14:creationId xmlns:p14="http://schemas.microsoft.com/office/powerpoint/2010/main" val="159822832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Google Shape;50;p2" descr="preencoded.png">
            <a:extLst>
              <a:ext uri="{FF2B5EF4-FFF2-40B4-BE49-F238E27FC236}">
                <a16:creationId xmlns:a16="http://schemas.microsoft.com/office/drawing/2014/main" id="{69D8647A-8CC8-89D5-4877-433D7EFF59FB}"/>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88" name="Google Shape;88;g341141a47b2_0_42"/>
          <p:cNvSpPr/>
          <p:nvPr/>
        </p:nvSpPr>
        <p:spPr>
          <a:xfrm>
            <a:off x="7640813" y="5097338"/>
            <a:ext cx="6731165" cy="1513184"/>
          </a:xfrm>
          <a:prstGeom prst="rect">
            <a:avLst/>
          </a:prstGeom>
          <a:noFill/>
          <a:ln>
            <a:noFill/>
          </a:ln>
        </p:spPr>
        <p:txBody>
          <a:bodyPr spcFirstLastPara="1" wrap="square" lIns="0" tIns="0" rIns="0" bIns="0" anchor="t" anchorCtr="0">
            <a:noAutofit/>
          </a:bodyPr>
          <a:lstStyle/>
          <a:p>
            <a:pPr marL="0" marR="0" lvl="0" indent="0" algn="l" rtl="0">
              <a:lnSpc>
                <a:spcPct val="161290"/>
              </a:lnSpc>
              <a:spcBef>
                <a:spcPts val="0"/>
              </a:spcBef>
              <a:spcAft>
                <a:spcPts val="0"/>
              </a:spcAft>
              <a:buClr>
                <a:srgbClr val="FFFFFF"/>
              </a:buClr>
              <a:buSzPts val="1550"/>
              <a:buFont typeface="Roboto Light"/>
              <a:buNone/>
            </a:pPr>
            <a:r>
              <a:rPr lang="en-US" sz="1550" b="0" i="0" u="none" strike="noStrike" cap="none">
                <a:solidFill>
                  <a:srgbClr val="FFFFFF"/>
                </a:solidFill>
                <a:latin typeface="Roboto Light"/>
                <a:ea typeface="Roboto Light"/>
                <a:cs typeface="Roboto Light"/>
                <a:sym typeface="Roboto Light"/>
              </a:rPr>
              <a:t>detox box. Tutors must also email Student Services to inform them that the student is on their way.</a:t>
            </a:r>
            <a:endParaRPr sz="155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DDC56DF-4736-F107-F081-998AB3B05A93}"/>
              </a:ext>
            </a:extLst>
          </p:cNvPr>
          <p:cNvPicPr>
            <a:picLocks noChangeAspect="1"/>
          </p:cNvPicPr>
          <p:nvPr/>
        </p:nvPicPr>
        <p:blipFill>
          <a:blip r:embed="rId5"/>
          <a:stretch>
            <a:fillRect/>
          </a:stretch>
        </p:blipFill>
        <p:spPr>
          <a:xfrm>
            <a:off x="112889" y="2855608"/>
            <a:ext cx="7739667" cy="5302981"/>
          </a:xfrm>
          <a:prstGeom prst="rect">
            <a:avLst/>
          </a:prstGeom>
        </p:spPr>
      </p:pic>
      <p:sp>
        <p:nvSpPr>
          <p:cNvPr id="4" name="TextBox 3">
            <a:extLst>
              <a:ext uri="{FF2B5EF4-FFF2-40B4-BE49-F238E27FC236}">
                <a16:creationId xmlns:a16="http://schemas.microsoft.com/office/drawing/2014/main" id="{47FC557E-EAB1-827C-7FC1-9BDC1EE30DE0}"/>
              </a:ext>
            </a:extLst>
          </p:cNvPr>
          <p:cNvSpPr txBox="1"/>
          <p:nvPr/>
        </p:nvSpPr>
        <p:spPr>
          <a:xfrm>
            <a:off x="7993510" y="3132262"/>
            <a:ext cx="6237514" cy="4708981"/>
          </a:xfrm>
          <a:prstGeom prst="rect">
            <a:avLst/>
          </a:prstGeom>
          <a:solidFill>
            <a:srgbClr val="FFF7E1"/>
          </a:solidFill>
        </p:spPr>
        <p:txBody>
          <a:bodyPr wrap="square" lIns="91440" tIns="45720" rIns="91440" bIns="45720" rtlCol="0" anchor="t">
            <a:spAutoFit/>
          </a:bodyPr>
          <a:lstStyle/>
          <a:p>
            <a:pPr algn="ctr"/>
            <a:r>
              <a:rPr lang="en-US" sz="3600">
                <a:solidFill>
                  <a:schemeClr val="tx1"/>
                </a:solidFill>
                <a:latin typeface="+mn-lt"/>
                <a:ea typeface="Poppins Light"/>
                <a:cs typeface="Poppins Light"/>
                <a:sym typeface="Poppins Light"/>
              </a:rPr>
              <a:t>This Microsoft Form should only be completed if your child is </a:t>
            </a:r>
            <a:r>
              <a:rPr lang="en-US" sz="3600" b="1" u="sng">
                <a:solidFill>
                  <a:schemeClr val="tx1"/>
                </a:solidFill>
                <a:latin typeface="+mn-lt"/>
                <a:ea typeface="Poppins"/>
                <a:cs typeface="Poppins"/>
                <a:sym typeface="Poppins"/>
              </a:rPr>
              <a:t>NOT</a:t>
            </a:r>
            <a:r>
              <a:rPr lang="en-US" sz="3600">
                <a:solidFill>
                  <a:schemeClr val="tx1"/>
                </a:solidFill>
                <a:latin typeface="+mn-lt"/>
                <a:ea typeface="Poppins Light"/>
                <a:cs typeface="Poppins Light"/>
                <a:sym typeface="Poppins Light"/>
              </a:rPr>
              <a:t> bringing a mobile phone into school</a:t>
            </a:r>
          </a:p>
          <a:p>
            <a:pPr algn="ctr"/>
            <a:endParaRPr lang="en-US" sz="3600">
              <a:solidFill>
                <a:schemeClr val="tx1"/>
              </a:solidFill>
              <a:latin typeface="+mj-lt"/>
              <a:cs typeface="Poppins Light"/>
              <a:sym typeface="Poppins Light"/>
            </a:endParaRPr>
          </a:p>
          <a:p>
            <a:pPr algn="ctr"/>
            <a:r>
              <a:rPr lang="en-US" sz="2000">
                <a:solidFill>
                  <a:schemeClr val="tx1"/>
                </a:solidFill>
                <a:latin typeface="+mj-lt"/>
                <a:ea typeface="Roboto Light"/>
                <a:cs typeface="Roboto Light"/>
                <a:sym typeface="Roboto Light"/>
              </a:rPr>
              <a:t>If a student has brought their mobile phone into Period 1 and has either forgotten their Yondr pouch or has a damaged Yondr pouch that won't lock, teachers will send them to the main office in order to drop their mobile phone into the digital detox box. Students who are late to school will do the same. </a:t>
            </a:r>
            <a:endParaRPr lang="en-GB" sz="2000">
              <a:solidFill>
                <a:schemeClr val="tx1"/>
              </a:solidFill>
              <a:latin typeface="+mj-lt"/>
            </a:endParaRPr>
          </a:p>
        </p:txBody>
      </p:sp>
      <p:sp>
        <p:nvSpPr>
          <p:cNvPr id="5" name="Google Shape;63;p3">
            <a:extLst>
              <a:ext uri="{FF2B5EF4-FFF2-40B4-BE49-F238E27FC236}">
                <a16:creationId xmlns:a16="http://schemas.microsoft.com/office/drawing/2014/main" id="{AD32D3D7-96EF-C522-04D9-4A0F7DCA30C1}"/>
              </a:ext>
            </a:extLst>
          </p:cNvPr>
          <p:cNvSpPr/>
          <p:nvPr/>
        </p:nvSpPr>
        <p:spPr>
          <a:xfrm>
            <a:off x="463511" y="1091338"/>
            <a:ext cx="10171536" cy="679682"/>
          </a:xfrm>
          <a:prstGeom prst="rect">
            <a:avLst/>
          </a:prstGeom>
          <a:noFill/>
          <a:ln>
            <a:noFill/>
          </a:ln>
        </p:spPr>
        <p:txBody>
          <a:bodyPr spcFirstLastPara="1" wrap="square" lIns="0" tIns="0" rIns="0" bIns="0" anchor="t" anchorCtr="0">
            <a:noAutofit/>
          </a:bodyPr>
          <a:lstStyle/>
          <a:p>
            <a:pPr>
              <a:lnSpc>
                <a:spcPct val="124242"/>
              </a:lnSpc>
              <a:buClr>
                <a:srgbClr val="FFB612"/>
              </a:buClr>
              <a:buSzPts val="3300"/>
              <a:buFont typeface="Poppins Light"/>
            </a:pPr>
            <a:r>
              <a:rPr lang="en-GB" sz="3300">
                <a:solidFill>
                  <a:srgbClr val="FFB612"/>
                </a:solidFill>
                <a:latin typeface="Poppins Light"/>
                <a:ea typeface="Calibri"/>
                <a:cs typeface="Poppins Light"/>
                <a:sym typeface="Poppins Light"/>
              </a:rPr>
              <a:t>Logistics</a:t>
            </a:r>
            <a:endParaRPr lang="en-US" sz="3300" b="0" i="0" u="none" strike="noStrike" cap="none">
              <a:solidFill>
                <a:schemeClr val="dk1"/>
              </a:solidFill>
              <a:latin typeface="Calibri"/>
              <a:ea typeface="Calibri"/>
              <a:cs typeface="Calibri"/>
            </a:endParaRPr>
          </a:p>
        </p:txBody>
      </p:sp>
      <p:pic>
        <p:nvPicPr>
          <p:cNvPr id="6" name="Picture 5" descr="A logo with text on it&#10;&#10;AI-generated content may be incorrect.">
            <a:extLst>
              <a:ext uri="{FF2B5EF4-FFF2-40B4-BE49-F238E27FC236}">
                <a16:creationId xmlns:a16="http://schemas.microsoft.com/office/drawing/2014/main" id="{F0F4BD4B-A90B-662D-8D07-87CAD06D4DF9}"/>
              </a:ext>
            </a:extLst>
          </p:cNvPr>
          <p:cNvPicPr>
            <a:picLocks noChangeAspect="1"/>
          </p:cNvPicPr>
          <p:nvPr/>
        </p:nvPicPr>
        <p:blipFill>
          <a:blip r:embed="rId6"/>
          <a:stretch>
            <a:fillRect/>
          </a:stretch>
        </p:blipFill>
        <p:spPr>
          <a:xfrm>
            <a:off x="10619742" y="215994"/>
            <a:ext cx="3731954" cy="194468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C2C91C9-6FE6-2E66-2D43-24F0D877457D}"/>
            </a:ext>
          </a:extLst>
        </p:cNvPr>
        <p:cNvGrpSpPr/>
        <p:nvPr/>
      </p:nvGrpSpPr>
      <p:grpSpPr>
        <a:xfrm>
          <a:off x="0" y="0"/>
          <a:ext cx="0" cy="0"/>
          <a:chOff x="0" y="0"/>
          <a:chExt cx="0" cy="0"/>
        </a:xfrm>
      </p:grpSpPr>
      <p:pic>
        <p:nvPicPr>
          <p:cNvPr id="16" name="Google Shape;50;p2" descr="preencoded.png">
            <a:extLst>
              <a:ext uri="{FF2B5EF4-FFF2-40B4-BE49-F238E27FC236}">
                <a16:creationId xmlns:a16="http://schemas.microsoft.com/office/drawing/2014/main" id="{56B9D5B3-D3A2-F4E7-06C2-3068D91D7D28}"/>
              </a:ext>
            </a:extLst>
          </p:cNvPr>
          <p:cNvPicPr preferRelativeResize="0"/>
          <p:nvPr/>
        </p:nvPicPr>
        <p:blipFill rotWithShape="1">
          <a:blip r:embed="rId4">
            <a:alphaModFix/>
          </a:blip>
          <a:srcRect/>
          <a:stretch/>
        </p:blipFill>
        <p:spPr>
          <a:xfrm>
            <a:off x="0" y="0"/>
            <a:ext cx="14630400" cy="2863096"/>
          </a:xfrm>
          <a:prstGeom prst="rect">
            <a:avLst/>
          </a:prstGeom>
          <a:noFill/>
          <a:ln>
            <a:noFill/>
          </a:ln>
        </p:spPr>
      </p:pic>
      <p:sp>
        <p:nvSpPr>
          <p:cNvPr id="97" name="Google Shape;97;g341141a47b2_0_103">
            <a:extLst>
              <a:ext uri="{FF2B5EF4-FFF2-40B4-BE49-F238E27FC236}">
                <a16:creationId xmlns:a16="http://schemas.microsoft.com/office/drawing/2014/main" id="{D3261658-A674-CEA0-3A6D-1756890EC0DB}"/>
              </a:ext>
            </a:extLst>
          </p:cNvPr>
          <p:cNvSpPr/>
          <p:nvPr/>
        </p:nvSpPr>
        <p:spPr>
          <a:xfrm>
            <a:off x="742950" y="585073"/>
            <a:ext cx="9333300" cy="530700"/>
          </a:xfrm>
          <a:prstGeom prst="rect">
            <a:avLst/>
          </a:prstGeom>
          <a:noFill/>
          <a:ln>
            <a:noFill/>
          </a:ln>
        </p:spPr>
        <p:txBody>
          <a:bodyPr spcFirstLastPara="1" wrap="square" lIns="0" tIns="0" rIns="0" bIns="0" anchor="t" anchorCtr="0">
            <a:noAutofit/>
          </a:bodyPr>
          <a:lstStyle/>
          <a:p>
            <a:pPr marL="0" marR="0" lvl="0" indent="0" algn="l" rtl="0">
              <a:lnSpc>
                <a:spcPct val="125757"/>
              </a:lnSpc>
              <a:spcBef>
                <a:spcPts val="0"/>
              </a:spcBef>
              <a:spcAft>
                <a:spcPts val="0"/>
              </a:spcAft>
              <a:buClr>
                <a:srgbClr val="FFB612"/>
              </a:buClr>
              <a:buSzPts val="3300"/>
              <a:buFont typeface="Poppins Light"/>
              <a:buNone/>
            </a:pPr>
            <a:r>
              <a:rPr lang="en-US" sz="3300">
                <a:solidFill>
                  <a:srgbClr val="FFB612"/>
                </a:solidFill>
                <a:latin typeface="Poppins Light"/>
                <a:ea typeface="Calibri"/>
                <a:cs typeface="Poppins Light"/>
                <a:sym typeface="Poppins Light"/>
              </a:rPr>
              <a:t>Unlocking device location </a:t>
            </a:r>
            <a:endParaRPr sz="3300" b="0" i="0" u="none" strike="noStrike" cap="none">
              <a:solidFill>
                <a:schemeClr val="dk1"/>
              </a:solidFill>
              <a:latin typeface="Calibri"/>
              <a:ea typeface="Calibri"/>
              <a:cs typeface="Calibri"/>
              <a:sym typeface="Calibri"/>
            </a:endParaRPr>
          </a:p>
        </p:txBody>
      </p:sp>
      <p:sp>
        <p:nvSpPr>
          <p:cNvPr id="100" name="Google Shape;100;g341141a47b2_0_103">
            <a:extLst>
              <a:ext uri="{FF2B5EF4-FFF2-40B4-BE49-F238E27FC236}">
                <a16:creationId xmlns:a16="http://schemas.microsoft.com/office/drawing/2014/main" id="{B14008E8-A6C5-11FA-6903-38B88EF366CD}"/>
              </a:ext>
            </a:extLst>
          </p:cNvPr>
          <p:cNvSpPr/>
          <p:nvPr/>
        </p:nvSpPr>
        <p:spPr>
          <a:xfrm>
            <a:off x="1273493" y="1999178"/>
            <a:ext cx="5682600" cy="27165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lang="en-US" sz="1300" b="0" i="0" u="none" strike="noStrike" cap="none">
              <a:solidFill>
                <a:schemeClr val="dk1"/>
              </a:solidFill>
              <a:latin typeface="Calibri"/>
              <a:ea typeface="Calibri"/>
              <a:cs typeface="Calibri"/>
            </a:endParaRPr>
          </a:p>
        </p:txBody>
      </p:sp>
      <p:sp>
        <p:nvSpPr>
          <p:cNvPr id="103" name="Google Shape;103;g341141a47b2_0_103">
            <a:extLst>
              <a:ext uri="{FF2B5EF4-FFF2-40B4-BE49-F238E27FC236}">
                <a16:creationId xmlns:a16="http://schemas.microsoft.com/office/drawing/2014/main" id="{D0A0A81B-F717-913E-FA45-E490080F49A1}"/>
              </a:ext>
            </a:extLst>
          </p:cNvPr>
          <p:cNvSpPr/>
          <p:nvPr/>
        </p:nvSpPr>
        <p:spPr>
          <a:xfrm>
            <a:off x="7804904" y="1999178"/>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160606"/>
              </a:lnSpc>
              <a:spcBef>
                <a:spcPts val="0"/>
              </a:spcBef>
              <a:spcAft>
                <a:spcPts val="0"/>
              </a:spcAft>
              <a:buClr>
                <a:srgbClr val="666666"/>
              </a:buClr>
              <a:buSzPts val="1300"/>
              <a:buFont typeface="Roboto Light"/>
              <a:buNone/>
            </a:pPr>
            <a:endParaRPr sz="1650" b="0" i="0" u="none" strike="noStrike" cap="none">
              <a:solidFill>
                <a:schemeClr val="dk1"/>
              </a:solidFill>
              <a:latin typeface="Calibri"/>
              <a:ea typeface="Calibri"/>
              <a:cs typeface="Calibri"/>
              <a:sym typeface="Calibri"/>
            </a:endParaRPr>
          </a:p>
        </p:txBody>
      </p:sp>
      <p:sp>
        <p:nvSpPr>
          <p:cNvPr id="109" name="Google Shape;109;g341141a47b2_0_103">
            <a:extLst>
              <a:ext uri="{FF2B5EF4-FFF2-40B4-BE49-F238E27FC236}">
                <a16:creationId xmlns:a16="http://schemas.microsoft.com/office/drawing/2014/main" id="{A7E1F975-9A34-8161-8F8F-BE389F7A3B8D}"/>
              </a:ext>
            </a:extLst>
          </p:cNvPr>
          <p:cNvSpPr/>
          <p:nvPr/>
        </p:nvSpPr>
        <p:spPr>
          <a:xfrm>
            <a:off x="7804904" y="4920500"/>
            <a:ext cx="5682600" cy="1697700"/>
          </a:xfrm>
          <a:prstGeom prst="rect">
            <a:avLst/>
          </a:prstGeom>
          <a:noFill/>
          <a:ln>
            <a:noFill/>
          </a:ln>
        </p:spPr>
        <p:txBody>
          <a:bodyPr spcFirstLastPara="1" wrap="square" lIns="0" tIns="0" rIns="0" bIns="0" anchor="t" anchorCtr="0">
            <a:noAutofit/>
          </a:bodyPr>
          <a:lstStyle/>
          <a:p>
            <a:pPr marL="0" marR="0" lvl="0" indent="0" algn="just" rtl="0">
              <a:lnSpc>
                <a:spcPct val="203846"/>
              </a:lnSpc>
              <a:spcBef>
                <a:spcPts val="0"/>
              </a:spcBef>
              <a:spcAft>
                <a:spcPts val="0"/>
              </a:spcAft>
              <a:buClr>
                <a:srgbClr val="666666"/>
              </a:buClr>
              <a:buSzPts val="1300"/>
              <a:buFont typeface="Roboto Light"/>
              <a:buNone/>
            </a:pPr>
            <a:endParaRPr sz="1300" b="0" i="0" u="none" strike="noStrike" cap="none">
              <a:solidFill>
                <a:schemeClr val="dk1"/>
              </a:solidFill>
              <a:latin typeface="Calibri"/>
              <a:ea typeface="Calibri"/>
              <a:cs typeface="Calibri"/>
              <a:sym typeface="Calibri"/>
            </a:endParaRPr>
          </a:p>
        </p:txBody>
      </p:sp>
      <p:pic>
        <p:nvPicPr>
          <p:cNvPr id="1026" name="Picture 2" descr="Picture 704048579, Picture">
            <a:extLst>
              <a:ext uri="{FF2B5EF4-FFF2-40B4-BE49-F238E27FC236}">
                <a16:creationId xmlns:a16="http://schemas.microsoft.com/office/drawing/2014/main" id="{5ECB0BB8-07A0-C554-4F48-07D9AA9479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122"/>
          <a:stretch>
            <a:fillRect/>
          </a:stretch>
        </p:blipFill>
        <p:spPr bwMode="auto">
          <a:xfrm>
            <a:off x="1760073" y="3303926"/>
            <a:ext cx="11240852" cy="40471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727FD64-3DB8-5573-F2A0-269B95C88891}"/>
              </a:ext>
            </a:extLst>
          </p:cNvPr>
          <p:cNvSpPr/>
          <p:nvPr/>
        </p:nvSpPr>
        <p:spPr>
          <a:xfrm>
            <a:off x="5711321" y="5464393"/>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568ABE2D-87E0-151E-0264-C3830600E890}"/>
              </a:ext>
            </a:extLst>
          </p:cNvPr>
          <p:cNvSpPr/>
          <p:nvPr/>
        </p:nvSpPr>
        <p:spPr>
          <a:xfrm>
            <a:off x="1960618" y="6750719"/>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3F4DD27-A63D-C1A7-84DA-DFF9171409D2}"/>
              </a:ext>
            </a:extLst>
          </p:cNvPr>
          <p:cNvSpPr/>
          <p:nvPr/>
        </p:nvSpPr>
        <p:spPr>
          <a:xfrm>
            <a:off x="4559453" y="5724809"/>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0CBFFCB-906A-95DB-E537-7D16A7BF4858}"/>
              </a:ext>
            </a:extLst>
          </p:cNvPr>
          <p:cNvSpPr/>
          <p:nvPr/>
        </p:nvSpPr>
        <p:spPr>
          <a:xfrm>
            <a:off x="10640900" y="7052852"/>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AAC43D4-2133-F0EB-9FAD-C8303E7C5550}"/>
              </a:ext>
            </a:extLst>
          </p:cNvPr>
          <p:cNvSpPr/>
          <p:nvPr/>
        </p:nvSpPr>
        <p:spPr>
          <a:xfrm>
            <a:off x="2112219" y="7338000"/>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3BEA72F-1EBB-D5C8-1E21-164771D9D37D}"/>
              </a:ext>
            </a:extLst>
          </p:cNvPr>
          <p:cNvSpPr/>
          <p:nvPr/>
        </p:nvSpPr>
        <p:spPr>
          <a:xfrm>
            <a:off x="8747417" y="7046095"/>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1313558-CF3E-8E58-1BDE-D4750C2E56B8}"/>
              </a:ext>
            </a:extLst>
          </p:cNvPr>
          <p:cNvSpPr/>
          <p:nvPr/>
        </p:nvSpPr>
        <p:spPr>
          <a:xfrm>
            <a:off x="9334212" y="7074528"/>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CE3DA22-A6EA-D1D9-5C5E-86B24963953C}"/>
              </a:ext>
            </a:extLst>
          </p:cNvPr>
          <p:cNvSpPr/>
          <p:nvPr/>
        </p:nvSpPr>
        <p:spPr>
          <a:xfrm>
            <a:off x="10193273" y="7059030"/>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276C94E-7B69-65B2-BF7C-A29E51F377BC}"/>
              </a:ext>
            </a:extLst>
          </p:cNvPr>
          <p:cNvSpPr/>
          <p:nvPr/>
        </p:nvSpPr>
        <p:spPr>
          <a:xfrm>
            <a:off x="11794802" y="7068350"/>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71B9E7B-1991-7820-A53F-C53739E81B58}"/>
              </a:ext>
            </a:extLst>
          </p:cNvPr>
          <p:cNvSpPr/>
          <p:nvPr/>
        </p:nvSpPr>
        <p:spPr>
          <a:xfrm>
            <a:off x="11393670" y="7068350"/>
            <a:ext cx="315685" cy="30495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logo with text on it&#10;&#10;AI-generated content may be incorrect.">
            <a:extLst>
              <a:ext uri="{FF2B5EF4-FFF2-40B4-BE49-F238E27FC236}">
                <a16:creationId xmlns:a16="http://schemas.microsoft.com/office/drawing/2014/main" id="{3A8D7ED0-B51C-8ACB-5DB2-BFBCB5FE4AFF}"/>
              </a:ext>
            </a:extLst>
          </p:cNvPr>
          <p:cNvPicPr>
            <a:picLocks noChangeAspect="1"/>
          </p:cNvPicPr>
          <p:nvPr/>
        </p:nvPicPr>
        <p:blipFill>
          <a:blip r:embed="rId6"/>
          <a:stretch>
            <a:fillRect/>
          </a:stretch>
        </p:blipFill>
        <p:spPr>
          <a:xfrm>
            <a:off x="10619742" y="215994"/>
            <a:ext cx="3731954" cy="1944687"/>
          </a:xfrm>
          <a:prstGeom prst="rect">
            <a:avLst/>
          </a:prstGeom>
        </p:spPr>
      </p:pic>
    </p:spTree>
    <p:extLst>
      <p:ext uri="{BB962C8B-B14F-4D97-AF65-F5344CB8AC3E}">
        <p14:creationId xmlns:p14="http://schemas.microsoft.com/office/powerpoint/2010/main" val="335945271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af32b6-30d8-493b-8468-1da6a0b1b343" xsi:nil="true"/>
    <lcf76f155ced4ddcb4097134ff3c332f xmlns="f858305d-d97b-4163-a578-b00c71e5d0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6239569E238F469D243E47B23B9C2D" ma:contentTypeVersion="19" ma:contentTypeDescription="Create a new document." ma:contentTypeScope="" ma:versionID="c60eb9439f264bb0f0345194d69896c0">
  <xsd:schema xmlns:xsd="http://www.w3.org/2001/XMLSchema" xmlns:xs="http://www.w3.org/2001/XMLSchema" xmlns:p="http://schemas.microsoft.com/office/2006/metadata/properties" xmlns:ns2="f858305d-d97b-4163-a578-b00c71e5d02e" xmlns:ns3="a5af32b6-30d8-493b-8468-1da6a0b1b343" targetNamespace="http://schemas.microsoft.com/office/2006/metadata/properties" ma:root="true" ma:fieldsID="8b9d5b5dc581f82c57d86443b5e58bc0" ns2:_="" ns3:_="">
    <xsd:import namespace="f858305d-d97b-4163-a578-b00c71e5d02e"/>
    <xsd:import namespace="a5af32b6-30d8-493b-8468-1da6a0b1b3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58305d-d97b-4163-a578-b00c71e5d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a1cce8-c7f8-4d79-b1f3-a95309df74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af32b6-30d8-493b-8468-1da6a0b1b3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79a95f2-2f53-448d-85de-26f383c361f9}" ma:internalName="TaxCatchAll" ma:showField="CatchAllData" ma:web="a5af32b6-30d8-493b-8468-1da6a0b1b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73603-CC8B-4784-840D-B08D814A3364}">
  <ds:schemaRefs>
    <ds:schemaRef ds:uri="http://schemas.microsoft.com/sharepoint/v3/contenttype/forms"/>
  </ds:schemaRefs>
</ds:datastoreItem>
</file>

<file path=customXml/itemProps2.xml><?xml version="1.0" encoding="utf-8"?>
<ds:datastoreItem xmlns:ds="http://schemas.openxmlformats.org/officeDocument/2006/customXml" ds:itemID="{3C0A207D-6996-4286-BF69-4ED4D6D16A6C}">
  <ds:schemaRefs>
    <ds:schemaRef ds:uri="f858305d-d97b-4163-a578-b00c71e5d02e"/>
    <ds:schemaRef ds:uri="http://schemas.microsoft.com/office/2006/metadata/properties"/>
    <ds:schemaRef ds:uri="http://purl.org/dc/terms/"/>
    <ds:schemaRef ds:uri="http://www.w3.org/XML/1998/namespace"/>
    <ds:schemaRef ds:uri="a5af32b6-30d8-493b-8468-1da6a0b1b343"/>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518DC22-299E-46A4-8610-FAB3DDEF0A88}">
  <ds:schemaRefs>
    <ds:schemaRef ds:uri="a5af32b6-30d8-493b-8468-1da6a0b1b343"/>
    <ds:schemaRef ds:uri="f858305d-d97b-4163-a578-b00c71e5d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Custom</PresentationFormat>
  <Paragraphs>179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Poppins Light</vt:lpstr>
      <vt:lpstr>Arial</vt:lpstr>
      <vt:lpstr>Bebas Neue</vt:lpstr>
      <vt:lpstr>Calibri</vt:lpstr>
      <vt:lpstr>Roboto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PptxGenJS</dc:creator>
  <cp:lastModifiedBy>Martin O'Sullivan</cp:lastModifiedBy>
  <cp:revision>3</cp:revision>
  <dcterms:created xsi:type="dcterms:W3CDTF">2025-03-13T12:08:06Z</dcterms:created>
  <dcterms:modified xsi:type="dcterms:W3CDTF">2025-06-16T12:30:09Z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0x010100CA6239569E238F469D243E47B23B9C2D</vt:lpwstr>
  </property>
  <property fmtid="{D5CDD505-2E9C-101B-9397-08002B2CF9AE}" pid="3" name="MediaServiceImageTags">
    <vt:lpwstr/>
  </property>
</Properties>
</file>